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5" r:id="rId2"/>
  </p:sldMasterIdLst>
  <p:notesMasterIdLst>
    <p:notesMasterId r:id="rId18"/>
  </p:notesMasterIdLst>
  <p:sldIdLst>
    <p:sldId id="256" r:id="rId3"/>
    <p:sldId id="258" r:id="rId4"/>
    <p:sldId id="257" r:id="rId5"/>
    <p:sldId id="259" r:id="rId6"/>
    <p:sldId id="261" r:id="rId7"/>
    <p:sldId id="260" r:id="rId8"/>
    <p:sldId id="276" r:id="rId9"/>
    <p:sldId id="265" r:id="rId10"/>
    <p:sldId id="263" r:id="rId11"/>
    <p:sldId id="267" r:id="rId12"/>
    <p:sldId id="268" r:id="rId13"/>
    <p:sldId id="271" r:id="rId14"/>
    <p:sldId id="274" r:id="rId15"/>
    <p:sldId id="262" r:id="rId16"/>
    <p:sldId id="27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00"/>
    <a:srgbClr val="00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763E98-6BED-4128-892D-A5EFEECE2E14}" type="datetimeFigureOut">
              <a:rPr lang="en-AU" smtClean="0"/>
              <a:pPr/>
              <a:t>4/09/2012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8D7E03-0583-4A5C-8CB2-A90774C0F658}" type="slidenum">
              <a:rPr lang="en-AU" smtClean="0"/>
              <a:pPr/>
              <a:t>‹#›</a:t>
            </a:fld>
            <a:endParaRPr lang="en-AU"/>
          </a:p>
        </p:txBody>
      </p:sp>
    </p:spTree>
    <p:extLst>
      <p:ext uri="{BB962C8B-B14F-4D97-AF65-F5344CB8AC3E}">
        <p14:creationId xmlns:p14="http://schemas.microsoft.com/office/powerpoint/2010/main" xmlns="" val="2011469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a:ln/>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46BC481-4343-457E-807F-5CAC960327AF}" type="slidenum">
              <a:rPr lang="en-US"/>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7086600" y="0"/>
            <a:ext cx="2057400" cy="1295400"/>
          </a:xfrm>
          <a:prstGeom prst="rect">
            <a:avLst/>
          </a:prstGeom>
          <a:solidFill>
            <a:schemeClr val="bg1"/>
          </a:solid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5" name="Rectangle 3"/>
          <p:cNvSpPr>
            <a:spLocks noChangeArrowheads="1"/>
          </p:cNvSpPr>
          <p:nvPr/>
        </p:nvSpPr>
        <p:spPr bwMode="auto">
          <a:xfrm>
            <a:off x="0" y="6251575"/>
            <a:ext cx="9144000" cy="381000"/>
          </a:xfrm>
          <a:prstGeom prst="rect">
            <a:avLst/>
          </a:prstGeom>
          <a:solidFill>
            <a:srgbClr val="008000"/>
          </a:solid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6" name="Rectangle 6"/>
          <p:cNvSpPr>
            <a:spLocks noChangeArrowheads="1"/>
          </p:cNvSpPr>
          <p:nvPr/>
        </p:nvSpPr>
        <p:spPr bwMode="auto">
          <a:xfrm>
            <a:off x="0" y="0"/>
            <a:ext cx="7086600" cy="1295400"/>
          </a:xfrm>
          <a:prstGeom prst="rect">
            <a:avLst/>
          </a:prstGeom>
          <a:solidFill>
            <a:srgbClr val="008000"/>
          </a:solid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pic>
        <p:nvPicPr>
          <p:cNvPr id="7" name="Picture 8" descr="logo-wf"/>
          <p:cNvPicPr>
            <a:picLocks noChangeAspect="1" noChangeArrowheads="1"/>
          </p:cNvPicPr>
          <p:nvPr/>
        </p:nvPicPr>
        <p:blipFill>
          <a:blip r:embed="rId2" cstate="print"/>
          <a:srcRect/>
          <a:stretch>
            <a:fillRect/>
          </a:stretch>
        </p:blipFill>
        <p:spPr bwMode="auto">
          <a:xfrm>
            <a:off x="7162800" y="165100"/>
            <a:ext cx="1905000" cy="979488"/>
          </a:xfrm>
          <a:prstGeom prst="rect">
            <a:avLst/>
          </a:prstGeom>
          <a:noFill/>
          <a:ln w="9525">
            <a:noFill/>
            <a:miter lim="800000"/>
            <a:headEnd/>
            <a:tailEnd/>
          </a:ln>
        </p:spPr>
      </p:pic>
      <p:sp>
        <p:nvSpPr>
          <p:cNvPr id="8" name="Rectangle 9"/>
          <p:cNvSpPr>
            <a:spLocks noChangeArrowheads="1"/>
          </p:cNvSpPr>
          <p:nvPr/>
        </p:nvSpPr>
        <p:spPr bwMode="auto">
          <a:xfrm>
            <a:off x="0" y="0"/>
            <a:ext cx="9296400" cy="7239000"/>
          </a:xfrm>
          <a:prstGeom prst="rect">
            <a:avLst/>
          </a:prstGeom>
          <a:no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9" name="Rectangle 10"/>
          <p:cNvSpPr>
            <a:spLocks noChangeArrowheads="1"/>
          </p:cNvSpPr>
          <p:nvPr/>
        </p:nvSpPr>
        <p:spPr bwMode="auto">
          <a:xfrm>
            <a:off x="0" y="0"/>
            <a:ext cx="9144000" cy="6858000"/>
          </a:xfrm>
          <a:prstGeom prst="rect">
            <a:avLst/>
          </a:prstGeom>
          <a:no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6148" name="Rectangle 4"/>
          <p:cNvSpPr>
            <a:spLocks noGrp="1" noChangeArrowheads="1"/>
          </p:cNvSpPr>
          <p:nvPr>
            <p:ph type="subTitle" idx="1"/>
          </p:nvPr>
        </p:nvSpPr>
        <p:spPr>
          <a:xfrm>
            <a:off x="2438400" y="5029200"/>
            <a:ext cx="6400800" cy="762000"/>
          </a:xfrm>
        </p:spPr>
        <p:txBody>
          <a:bodyPr/>
          <a:lstStyle>
            <a:lvl1pPr marL="0" indent="0" algn="r">
              <a:buFont typeface="Wingdings" pitchFamily="2" charset="2"/>
              <a:buNone/>
              <a:defRPr/>
            </a:lvl1pPr>
          </a:lstStyle>
          <a:p>
            <a:r>
              <a:rPr lang="en-US" smtClean="0"/>
              <a:t>Click to edit Master subtitle style</a:t>
            </a:r>
            <a:endParaRPr lang="en-US"/>
          </a:p>
        </p:txBody>
      </p:sp>
      <p:sp>
        <p:nvSpPr>
          <p:cNvPr id="6151" name="Rectangle 7"/>
          <p:cNvSpPr>
            <a:spLocks noGrp="1" noChangeArrowheads="1"/>
          </p:cNvSpPr>
          <p:nvPr>
            <p:ph type="ctrTitle"/>
          </p:nvPr>
        </p:nvSpPr>
        <p:spPr>
          <a:xfrm>
            <a:off x="1219200" y="1371600"/>
            <a:ext cx="7010400" cy="2667000"/>
          </a:xfrm>
        </p:spPr>
        <p:txBody>
          <a:bodyPr/>
          <a:lstStyle>
            <a:lvl1pPr>
              <a:defRPr sz="4000" b="0">
                <a:solidFill>
                  <a:srgbClr val="008000"/>
                </a:solidFill>
              </a:defRPr>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0"/>
            <a:ext cx="21336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2484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735965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762000" y="16002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6002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762000" y="38481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8481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35965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6002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6002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8481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00015C2-F363-4788-917A-1E9082F9E29B}" type="datetimeFigureOut">
              <a:rPr lang="en-AU" smtClean="0"/>
              <a:pPr/>
              <a:t>4/09/2012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0015C2-F363-4788-917A-1E9082F9E29B}" type="datetimeFigureOut">
              <a:rPr lang="en-AU" smtClean="0"/>
              <a:pPr/>
              <a:t>4/09/2012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0015C2-F363-4788-917A-1E9082F9E29B}" type="datetimeFigureOut">
              <a:rPr lang="en-AU" smtClean="0"/>
              <a:pPr/>
              <a:t>4/09/2012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00015C2-F363-4788-917A-1E9082F9E29B}" type="datetimeFigureOut">
              <a:rPr lang="en-AU" smtClean="0"/>
              <a:pPr/>
              <a:t>4/09/2012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00015C2-F363-4788-917A-1E9082F9E29B}" type="datetimeFigureOut">
              <a:rPr lang="en-AU" smtClean="0"/>
              <a:pPr/>
              <a:t>4/09/2012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00015C2-F363-4788-917A-1E9082F9E29B}" type="datetimeFigureOut">
              <a:rPr lang="en-AU" smtClean="0"/>
              <a:pPr/>
              <a:t>4/09/2012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015C2-F363-4788-917A-1E9082F9E29B}" type="datetimeFigureOut">
              <a:rPr lang="en-AU" smtClean="0"/>
              <a:pPr/>
              <a:t>4/09/2012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0015C2-F363-4788-917A-1E9082F9E29B}" type="datetimeFigureOut">
              <a:rPr lang="en-AU" smtClean="0"/>
              <a:pPr/>
              <a:t>4/09/2012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0015C2-F363-4788-917A-1E9082F9E29B}" type="datetimeFigureOut">
              <a:rPr lang="en-AU" smtClean="0"/>
              <a:pPr/>
              <a:t>4/09/2012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0015C2-F363-4788-917A-1E9082F9E29B}" type="datetimeFigureOut">
              <a:rPr lang="en-AU" smtClean="0"/>
              <a:pPr/>
              <a:t>4/09/2012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0015C2-F363-4788-917A-1E9082F9E29B}" type="datetimeFigureOut">
              <a:rPr lang="en-AU" smtClean="0"/>
              <a:pPr/>
              <a:t>4/09/2012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76051F-E678-42C2-9455-9D3E8B4E939B}"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735965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762000" y="16002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6002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762000" y="38481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8481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6002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002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66"/>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545263"/>
            <a:ext cx="9144000" cy="84137"/>
          </a:xfrm>
          <a:prstGeom prst="rect">
            <a:avLst/>
          </a:prstGeom>
          <a:solidFill>
            <a:srgbClr val="008000"/>
          </a:solidFill>
          <a:ln w="9525">
            <a:noFill/>
            <a:miter lim="800000"/>
            <a:headEnd/>
            <a:tailEnd/>
          </a:ln>
          <a:effectLst/>
        </p:spPr>
        <p:txBody>
          <a:bodyPr wrap="none" anchor="ctr"/>
          <a:lstStyle/>
          <a:p>
            <a:pPr>
              <a:defRPr/>
            </a:pPr>
            <a:endParaRPr lang="en-US" sz="2400" b="0">
              <a:effectLst>
                <a:outerShdw blurRad="38100" dist="38100" dir="2700000" algn="tl">
                  <a:srgbClr val="000000"/>
                </a:outerShdw>
              </a:effectLst>
            </a:endParaRPr>
          </a:p>
        </p:txBody>
      </p:sp>
      <p:sp>
        <p:nvSpPr>
          <p:cNvPr id="1037" name="Rectangle 13"/>
          <p:cNvSpPr>
            <a:spLocks noChangeArrowheads="1"/>
          </p:cNvSpPr>
          <p:nvPr/>
        </p:nvSpPr>
        <p:spPr bwMode="auto">
          <a:xfrm>
            <a:off x="7086600" y="0"/>
            <a:ext cx="2057400" cy="1295400"/>
          </a:xfrm>
          <a:prstGeom prst="rect">
            <a:avLst/>
          </a:prstGeom>
          <a:solidFill>
            <a:schemeClr val="bg1"/>
          </a:solid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1028" name="Rectangle 3"/>
          <p:cNvSpPr>
            <a:spLocks noGrp="1" noChangeArrowheads="1"/>
          </p:cNvSpPr>
          <p:nvPr>
            <p:ph type="body" idx="1"/>
          </p:nvPr>
        </p:nvSpPr>
        <p:spPr bwMode="auto">
          <a:xfrm>
            <a:off x="762000" y="1600200"/>
            <a:ext cx="7772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32" name="Rectangle 8"/>
          <p:cNvSpPr>
            <a:spLocks noChangeArrowheads="1"/>
          </p:cNvSpPr>
          <p:nvPr/>
        </p:nvSpPr>
        <p:spPr bwMode="auto">
          <a:xfrm>
            <a:off x="0" y="0"/>
            <a:ext cx="9144000" cy="1295400"/>
          </a:xfrm>
          <a:prstGeom prst="rect">
            <a:avLst/>
          </a:prstGeom>
          <a:solidFill>
            <a:srgbClr val="006600"/>
          </a:solid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1026" name="Rectangle 2"/>
          <p:cNvSpPr>
            <a:spLocks noGrp="1" noChangeArrowheads="1"/>
          </p:cNvSpPr>
          <p:nvPr>
            <p:ph type="title"/>
          </p:nvPr>
        </p:nvSpPr>
        <p:spPr bwMode="auto">
          <a:xfrm>
            <a:off x="0" y="0"/>
            <a:ext cx="73596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5" name="Rectangle 11"/>
          <p:cNvSpPr>
            <a:spLocks noChangeArrowheads="1"/>
          </p:cNvSpPr>
          <p:nvPr/>
        </p:nvSpPr>
        <p:spPr bwMode="auto">
          <a:xfrm>
            <a:off x="0" y="0"/>
            <a:ext cx="9296400" cy="7239000"/>
          </a:xfrm>
          <a:prstGeom prst="rect">
            <a:avLst/>
          </a:prstGeom>
          <a:no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1036" name="Rectangle 12"/>
          <p:cNvSpPr>
            <a:spLocks noChangeArrowheads="1"/>
          </p:cNvSpPr>
          <p:nvPr/>
        </p:nvSpPr>
        <p:spPr bwMode="auto">
          <a:xfrm>
            <a:off x="0" y="0"/>
            <a:ext cx="9144000" cy="6858000"/>
          </a:xfrm>
          <a:prstGeom prst="rect">
            <a:avLst/>
          </a:prstGeom>
          <a:noFill/>
          <a:ln w="9525">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pic>
        <p:nvPicPr>
          <p:cNvPr id="1033" name="Picture 17" descr="IITA_logo_orange_no slogan"/>
          <p:cNvPicPr>
            <a:picLocks noChangeAspect="1" noChangeArrowheads="1"/>
          </p:cNvPicPr>
          <p:nvPr/>
        </p:nvPicPr>
        <p:blipFill>
          <a:blip r:embed="rId15" cstate="print"/>
          <a:srcRect/>
          <a:stretch>
            <a:fillRect/>
          </a:stretch>
        </p:blipFill>
        <p:spPr bwMode="auto">
          <a:xfrm>
            <a:off x="7415213" y="265113"/>
            <a:ext cx="1728787" cy="882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2pPr>
      <a:lvl3pPr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3pPr>
      <a:lvl4pPr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4pPr>
      <a:lvl5pPr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5pPr>
      <a:lvl6pPr marL="457200"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6pPr>
      <a:lvl7pPr marL="914400"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7pPr>
      <a:lvl8pPr marL="1371600"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8pPr>
      <a:lvl9pPr marL="1828800" algn="l" rtl="0" eaLnBrk="1" fontAlgn="base" hangingPunct="1">
        <a:spcBef>
          <a:spcPct val="0"/>
        </a:spcBef>
        <a:spcAft>
          <a:spcPct val="0"/>
        </a:spcAft>
        <a:defRPr sz="3600" b="1">
          <a:solidFill>
            <a:srgbClr val="FFCC00"/>
          </a:solidFill>
          <a:effectLst>
            <a:outerShdw blurRad="38100" dist="38100" dir="2700000" algn="tl">
              <a:srgbClr val="000000"/>
            </a:outerShdw>
          </a:effectLst>
          <a:latin typeface="Verdana" pitchFamily="34" charset="0"/>
        </a:defRPr>
      </a:lvl9pPr>
    </p:titleStyle>
    <p:bodyStyle>
      <a:lvl1pPr marL="342900" indent="-342900" algn="l" rtl="0" eaLnBrk="1" fontAlgn="base" hangingPunct="1">
        <a:spcBef>
          <a:spcPct val="20000"/>
        </a:spcBef>
        <a:spcAft>
          <a:spcPct val="0"/>
        </a:spcAft>
        <a:buClr>
          <a:srgbClr val="008000"/>
        </a:buClr>
        <a:buFont typeface="Wingdings" pitchFamily="2" charset="2"/>
        <a:buChar char="ü"/>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000"/>
        </a:buClr>
        <a:buSzPct val="130000"/>
        <a:buFont typeface="Wingdings" pitchFamily="2" charset="2"/>
        <a:buChar char="§"/>
        <a:defRPr sz="2000">
          <a:solidFill>
            <a:schemeClr val="tx1"/>
          </a:solidFill>
          <a:latin typeface="+mn-lt"/>
        </a:defRPr>
      </a:lvl2pPr>
      <a:lvl3pPr marL="1143000" indent="-228600" algn="l" rtl="0" eaLnBrk="1" fontAlgn="base" hangingPunct="1">
        <a:spcBef>
          <a:spcPct val="20000"/>
        </a:spcBef>
        <a:spcAft>
          <a:spcPct val="0"/>
        </a:spcAft>
        <a:buClr>
          <a:srgbClr val="008000"/>
        </a:buClr>
        <a:buFont typeface="Wingdings"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008000"/>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0015C2-F363-4788-917A-1E9082F9E29B}" type="datetimeFigureOut">
              <a:rPr lang="en-AU" smtClean="0"/>
              <a:pPr/>
              <a:t>4/09/2012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76051F-E678-42C2-9455-9D3E8B4E939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4.xml"/><Relationship Id="rId5" Type="http://schemas.openxmlformats.org/officeDocument/2006/relationships/image" Target="../media/image6.gif"/><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752600" y="4636129"/>
            <a:ext cx="5410200" cy="1448430"/>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tx1">
                  <a:lumMod val="95000"/>
                  <a:lumOff val="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w="0">
                  <a:noFill/>
                </a:ln>
                <a:solidFill>
                  <a:srgbClr val="000000"/>
                </a:solidFill>
                <a:effectLst>
                  <a:innerShdw blurRad="63500" dist="50800">
                    <a:prstClr val="black">
                      <a:alpha val="50000"/>
                    </a:prstClr>
                  </a:innerShdw>
                </a:effectLst>
                <a:uLnTx/>
                <a:uFillTx/>
                <a:latin typeface="+mn-lt"/>
                <a:ea typeface="+mn-ea"/>
                <a:cs typeface="+mn-cs"/>
              </a:rPr>
              <a:t>AR Research Framework</a:t>
            </a:r>
            <a:r>
              <a:rPr kumimoji="0" lang="en-US" sz="2800" b="0" i="0" u="none" strike="noStrike" kern="1200" cap="none" spc="0" normalizeH="0" noProof="0" dirty="0" smtClean="0">
                <a:ln w="0">
                  <a:noFill/>
                </a:ln>
                <a:solidFill>
                  <a:srgbClr val="000000"/>
                </a:solidFill>
                <a:effectLst>
                  <a:innerShdw blurRad="63500" dist="50800">
                    <a:prstClr val="black">
                      <a:alpha val="50000"/>
                    </a:prstClr>
                  </a:innerShdw>
                </a:effectLst>
                <a:uLnTx/>
                <a:uFillTx/>
                <a:latin typeface="+mn-lt"/>
                <a:ea typeface="+mn-ea"/>
                <a:cs typeface="+mn-cs"/>
              </a:rPr>
              <a:t> T</a:t>
            </a:r>
            <a:r>
              <a:rPr kumimoji="0" lang="en-US" sz="2800" b="0" i="0" u="none" strike="noStrike" kern="1200" cap="none" spc="0" normalizeH="0" baseline="0" noProof="0" dirty="0" smtClean="0">
                <a:ln w="0">
                  <a:noFill/>
                </a:ln>
                <a:solidFill>
                  <a:srgbClr val="000000"/>
                </a:solidFill>
                <a:effectLst>
                  <a:innerShdw blurRad="63500" dist="50800">
                    <a:prstClr val="black">
                      <a:alpha val="50000"/>
                    </a:prstClr>
                  </a:innerShdw>
                </a:effectLst>
                <a:uLnTx/>
                <a:uFillTx/>
                <a:latin typeface="+mn-lt"/>
                <a:ea typeface="+mn-ea"/>
                <a:cs typeface="+mn-cs"/>
              </a:rPr>
              <a:t>eam</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smtClean="0">
              <a:ln w="0">
                <a:noFill/>
              </a:ln>
              <a:solidFill>
                <a:srgbClr val="000000"/>
              </a:solidFill>
              <a:effectLst>
                <a:innerShdw blurRad="63500" dist="50800">
                  <a:prstClr val="black">
                    <a:alpha val="50000"/>
                  </a:prstClr>
                </a:innerShdw>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a:ln w="0">
                <a:noFill/>
              </a:ln>
              <a:solidFill>
                <a:srgbClr val="000000"/>
              </a:solidFill>
              <a:effectLst>
                <a:innerShdw blurRad="63500" dist="50800">
                  <a:prstClr val="black">
                    <a:alpha val="50000"/>
                  </a:prstClr>
                </a:innerShdw>
              </a:effectLst>
              <a:uLnTx/>
              <a:uFillTx/>
              <a:latin typeface="+mn-lt"/>
              <a:ea typeface="+mn-ea"/>
              <a:cs typeface="+mn-cs"/>
            </a:endParaRPr>
          </a:p>
        </p:txBody>
      </p:sp>
      <p:sp>
        <p:nvSpPr>
          <p:cNvPr id="5" name="Rectangle 4"/>
          <p:cNvSpPr/>
          <p:nvPr/>
        </p:nvSpPr>
        <p:spPr>
          <a:xfrm>
            <a:off x="179512" y="3442848"/>
            <a:ext cx="8610600" cy="584775"/>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en-US" sz="3200" b="1" dirty="0" smtClean="0">
                <a:ln>
                  <a:prstDash val="solid"/>
                </a:ln>
                <a:solidFill>
                  <a:srgbClr val="F79646">
                    <a:lumMod val="75000"/>
                  </a:srgbClr>
                </a:solidFill>
              </a:rPr>
              <a:t>Research Framework Overview </a:t>
            </a:r>
            <a:endParaRPr lang="en-US" sz="3200" b="1" dirty="0">
              <a:ln>
                <a:prstDash val="solid"/>
              </a:ln>
              <a:solidFill>
                <a:srgbClr val="F79646">
                  <a:lumMod val="75000"/>
                </a:srgbClr>
              </a:solidFill>
              <a:latin typeface="+mn-lt"/>
              <a:cs typeface="+mn-cs"/>
            </a:endParaRPr>
          </a:p>
        </p:txBody>
      </p:sp>
      <p:sp>
        <p:nvSpPr>
          <p:cNvPr id="6" name="Rectangle 5"/>
          <p:cNvSpPr/>
          <p:nvPr/>
        </p:nvSpPr>
        <p:spPr>
          <a:xfrm>
            <a:off x="0" y="0"/>
            <a:ext cx="914400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pic>
        <p:nvPicPr>
          <p:cNvPr id="9" name="Picture 2"/>
          <p:cNvPicPr>
            <a:picLocks noChangeAspect="1" noChangeArrowheads="1"/>
          </p:cNvPicPr>
          <p:nvPr/>
        </p:nvPicPr>
        <p:blipFill>
          <a:blip r:embed="rId2" cstate="print"/>
          <a:srcRect/>
          <a:stretch>
            <a:fillRect/>
          </a:stretch>
        </p:blipFill>
        <p:spPr bwMode="auto">
          <a:xfrm>
            <a:off x="3851920" y="5943600"/>
            <a:ext cx="1143000" cy="914400"/>
          </a:xfrm>
          <a:prstGeom prst="rect">
            <a:avLst/>
          </a:prstGeom>
          <a:noFill/>
          <a:ln w="9525">
            <a:noFill/>
            <a:miter lim="800000"/>
            <a:headEnd/>
            <a:tailEnd/>
          </a:ln>
        </p:spPr>
      </p:pic>
      <p:pic>
        <p:nvPicPr>
          <p:cNvPr id="11" name="Picture 10" descr="USAIDlogo.jpg"/>
          <p:cNvPicPr>
            <a:picLocks noChangeAspect="1"/>
          </p:cNvPicPr>
          <p:nvPr/>
        </p:nvPicPr>
        <p:blipFill>
          <a:blip r:embed="rId3" cstate="print"/>
          <a:stretch>
            <a:fillRect/>
          </a:stretch>
        </p:blipFill>
        <p:spPr>
          <a:xfrm>
            <a:off x="0" y="6165304"/>
            <a:ext cx="1685925" cy="692696"/>
          </a:xfrm>
          <a:prstGeom prst="rect">
            <a:avLst/>
          </a:prstGeom>
        </p:spPr>
      </p:pic>
      <p:pic>
        <p:nvPicPr>
          <p:cNvPr id="13" name="Picture 12" descr="MSU logo.jpg"/>
          <p:cNvPicPr>
            <a:picLocks noChangeAspect="1"/>
          </p:cNvPicPr>
          <p:nvPr/>
        </p:nvPicPr>
        <p:blipFill>
          <a:blip r:embed="rId4" cstate="print"/>
          <a:stretch>
            <a:fillRect/>
          </a:stretch>
        </p:blipFill>
        <p:spPr>
          <a:xfrm>
            <a:off x="8064488" y="5958000"/>
            <a:ext cx="900000" cy="900000"/>
          </a:xfrm>
          <a:prstGeom prst="rect">
            <a:avLst/>
          </a:prstGeom>
        </p:spPr>
      </p:pic>
      <p:sp>
        <p:nvSpPr>
          <p:cNvPr id="14" name="Rectangle 13"/>
          <p:cNvSpPr/>
          <p:nvPr/>
        </p:nvSpPr>
        <p:spPr>
          <a:xfrm>
            <a:off x="0" y="1916832"/>
            <a:ext cx="914400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dirty="0" smtClean="0">
                <a:solidFill>
                  <a:schemeClr val="tx1"/>
                </a:solidFill>
              </a:rPr>
              <a:t>Sustainable Intensification of Cereal-Livestock based Farming Systems in sub-Saharan Africa:</a:t>
            </a:r>
          </a:p>
          <a:p>
            <a:pPr algn="ctr">
              <a:defRPr/>
            </a:pPr>
            <a:r>
              <a:rPr lang="en-US" dirty="0" smtClean="0">
                <a:solidFill>
                  <a:schemeClr val="tx1"/>
                </a:solidFill>
              </a:rPr>
              <a:t> M &amp;E  Meeting, Addis Ababa , Ethiopia, 5-7 September 2012</a:t>
            </a:r>
          </a:p>
          <a:p>
            <a:pPr algn="ctr">
              <a:defRPr/>
            </a:pPr>
            <a:endParaRPr lang="en-US" dirty="0"/>
          </a:p>
        </p:txBody>
      </p:sp>
      <p:pic>
        <p:nvPicPr>
          <p:cNvPr id="15" name="Picture 14" descr="AfricaRising.gif"/>
          <p:cNvPicPr>
            <a:picLocks noChangeAspect="1"/>
          </p:cNvPicPr>
          <p:nvPr/>
        </p:nvPicPr>
        <p:blipFill>
          <a:blip r:embed="rId5" cstate="print"/>
          <a:stretch>
            <a:fillRect/>
          </a:stretch>
        </p:blipFill>
        <p:spPr>
          <a:xfrm>
            <a:off x="611560" y="188640"/>
            <a:ext cx="7992888" cy="16954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14"/>
            <a:ext cx="8229600" cy="1143000"/>
          </a:xfrm>
        </p:spPr>
        <p:txBody>
          <a:bodyPr>
            <a:normAutofit/>
          </a:bodyPr>
          <a:lstStyle/>
          <a:p>
            <a:r>
              <a:rPr lang="en-AU" b="1" dirty="0" smtClean="0">
                <a:solidFill>
                  <a:schemeClr val="accent6">
                    <a:lumMod val="75000"/>
                  </a:schemeClr>
                </a:solidFill>
                <a:latin typeface="Arial" pitchFamily="34" charset="0"/>
                <a:cs typeface="Arial" pitchFamily="34" charset="0"/>
              </a:rPr>
              <a:t>Development Outcomes</a:t>
            </a:r>
            <a:endParaRPr lang="en-AU" b="1" dirty="0">
              <a:latin typeface="Arial" pitchFamily="34" charset="0"/>
              <a:cs typeface="Arial" pitchFamily="34" charset="0"/>
            </a:endParaRPr>
          </a:p>
        </p:txBody>
      </p:sp>
      <p:sp>
        <p:nvSpPr>
          <p:cNvPr id="3" name="Content Placeholder 2"/>
          <p:cNvSpPr>
            <a:spLocks noGrp="1"/>
          </p:cNvSpPr>
          <p:nvPr>
            <p:ph idx="1"/>
          </p:nvPr>
        </p:nvSpPr>
        <p:spPr>
          <a:xfrm>
            <a:off x="107504" y="1065616"/>
            <a:ext cx="8784976" cy="5531736"/>
          </a:xfrm>
        </p:spPr>
        <p:txBody>
          <a:bodyPr>
            <a:noAutofit/>
          </a:bodyPr>
          <a:lstStyle/>
          <a:p>
            <a:pPr marL="514350" indent="-514350" algn="just">
              <a:lnSpc>
                <a:spcPct val="120000"/>
              </a:lnSpc>
              <a:spcBef>
                <a:spcPts val="600"/>
              </a:spcBef>
              <a:buFont typeface="+mj-lt"/>
              <a:buAutoNum type="arabicPeriod"/>
            </a:pPr>
            <a:r>
              <a:rPr lang="en-US" sz="2200" dirty="0" smtClean="0">
                <a:latin typeface="Arial" pitchFamily="34" charset="0"/>
                <a:cs typeface="Arial" pitchFamily="34" charset="0"/>
              </a:rPr>
              <a:t>Small-holder farming households sustainably increase the overall   productivity of their farms, and thus their agricultural output, income diversity, and improve nutrition and welfare  especially young children and mothers, within the Africa RISING action research sites.</a:t>
            </a:r>
          </a:p>
          <a:p>
            <a:pPr marL="514350" indent="-514350" algn="just">
              <a:lnSpc>
                <a:spcPct val="120000"/>
              </a:lnSpc>
              <a:spcBef>
                <a:spcPts val="600"/>
              </a:spcBef>
              <a:buFont typeface="+mj-lt"/>
              <a:buAutoNum type="arabicPeriod"/>
            </a:pPr>
            <a:r>
              <a:rPr lang="en-US" sz="2200" dirty="0" smtClean="0">
                <a:latin typeface="Arial" pitchFamily="34" charset="0"/>
                <a:cs typeface="Arial" pitchFamily="34" charset="0"/>
              </a:rPr>
              <a:t>Small-holder farming households experience increased resilience of their farming systems, and thus reduced vulnerability to adverse environmental and economic challenges within Africa RISING action research sites.</a:t>
            </a:r>
          </a:p>
          <a:p>
            <a:pPr marL="514350" indent="-514350" algn="just">
              <a:lnSpc>
                <a:spcPct val="120000"/>
              </a:lnSpc>
              <a:spcBef>
                <a:spcPts val="600"/>
              </a:spcBef>
              <a:buFont typeface="+mj-lt"/>
              <a:buAutoNum type="arabicPeriod"/>
            </a:pPr>
            <a:r>
              <a:rPr lang="en-US" sz="2200" dirty="0" smtClean="0">
                <a:latin typeface="Arial" pitchFamily="34" charset="0"/>
                <a:cs typeface="Arial" pitchFamily="34" charset="0"/>
              </a:rPr>
              <a:t>The development community increasingly uses innovative outreach and support approaches, and related data &amp; knowledge management systems to design integrated innovations for sustainable intensification at the farm household scale.</a:t>
            </a:r>
            <a:endParaRPr lang="en-AU" sz="22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14"/>
            <a:ext cx="9144000" cy="1143000"/>
          </a:xfrm>
        </p:spPr>
        <p:txBody>
          <a:bodyPr lIns="0" tIns="0" rIns="0" bIns="0">
            <a:noAutofit/>
          </a:bodyPr>
          <a:lstStyle/>
          <a:p>
            <a:r>
              <a:rPr lang="en-US" sz="3600" b="1" dirty="0" smtClean="0"/>
              <a:t>Guiding Principles &amp; Conceptual Framework</a:t>
            </a:r>
            <a:endParaRPr lang="en-AU" sz="3600" b="1" dirty="0">
              <a:latin typeface="Arial" pitchFamily="34" charset="0"/>
              <a:cs typeface="Arial" pitchFamily="34" charset="0"/>
            </a:endParaRPr>
          </a:p>
        </p:txBody>
      </p:sp>
      <p:sp>
        <p:nvSpPr>
          <p:cNvPr id="3" name="Content Placeholder 2"/>
          <p:cNvSpPr>
            <a:spLocks noGrp="1"/>
          </p:cNvSpPr>
          <p:nvPr>
            <p:ph idx="1"/>
          </p:nvPr>
        </p:nvSpPr>
        <p:spPr>
          <a:xfrm>
            <a:off x="251520" y="1065616"/>
            <a:ext cx="8640960" cy="5531736"/>
          </a:xfrm>
        </p:spPr>
        <p:txBody>
          <a:bodyPr>
            <a:noAutofit/>
          </a:bodyPr>
          <a:lstStyle/>
          <a:p>
            <a:pPr marL="514350" indent="-514350" algn="just">
              <a:lnSpc>
                <a:spcPct val="120000"/>
              </a:lnSpc>
              <a:spcBef>
                <a:spcPts val="600"/>
              </a:spcBef>
              <a:buFont typeface="+mj-lt"/>
              <a:buAutoNum type="arabicPeriod"/>
            </a:pPr>
            <a:r>
              <a:rPr lang="en-US" sz="2800" b="1" dirty="0" smtClean="0"/>
              <a:t>Farm household scale : Africa RISING investments and activities focal domain</a:t>
            </a:r>
          </a:p>
          <a:p>
            <a:pPr marL="720000" lvl="1" indent="-288000" algn="just">
              <a:spcBef>
                <a:spcPts val="600"/>
              </a:spcBef>
              <a:defRPr/>
            </a:pPr>
            <a:r>
              <a:rPr lang="en-US" sz="2600" b="1" dirty="0" smtClean="0"/>
              <a:t>Decisions scale:</a:t>
            </a:r>
            <a:r>
              <a:rPr lang="en-US" sz="2600" dirty="0" smtClean="0"/>
              <a:t> </a:t>
            </a:r>
            <a:r>
              <a:rPr lang="en-US" sz="2400" dirty="0" smtClean="0"/>
              <a:t>e.g. production, gender and nutrition issues, household welfare, soil health, and productivity issues;</a:t>
            </a:r>
            <a:endParaRPr lang="en-US" sz="1800" dirty="0" smtClean="0"/>
          </a:p>
          <a:p>
            <a:pPr marL="720000" lvl="1" indent="-288000" algn="just">
              <a:spcBef>
                <a:spcPts val="600"/>
              </a:spcBef>
              <a:defRPr/>
            </a:pPr>
            <a:r>
              <a:rPr lang="en-US" sz="2600" b="1" dirty="0" smtClean="0"/>
              <a:t>Decisions conditions: </a:t>
            </a:r>
            <a:r>
              <a:rPr lang="en-US" sz="2400" dirty="0" smtClean="0"/>
              <a:t>assets (e.g. land, labor, livestock, and financial resource endowments), and livelihoods, production objectives and aspiration of households within a given regional and landscape context; </a:t>
            </a:r>
          </a:p>
          <a:p>
            <a:pPr marL="720000" lvl="1" indent="-288000" algn="just">
              <a:spcBef>
                <a:spcPts val="600"/>
              </a:spcBef>
              <a:defRPr/>
            </a:pPr>
            <a:r>
              <a:rPr lang="en-US" sz="2600" b="1" dirty="0" smtClean="0"/>
              <a:t>Research activities focus:</a:t>
            </a:r>
            <a:r>
              <a:rPr lang="en-US" b="1" dirty="0" smtClean="0"/>
              <a:t> </a:t>
            </a:r>
            <a:r>
              <a:rPr lang="en-US" sz="2400" dirty="0" smtClean="0"/>
              <a:t>understanding household needs and incentives in order to better support evaluation, adoption and adaptation of the most relevant interventions.</a:t>
            </a:r>
            <a:endParaRPr lang="en-AU" sz="24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7791"/>
            <a:ext cx="3384376" cy="1291509"/>
          </a:xfrm>
          <a:ln w="3175">
            <a:solidFill>
              <a:schemeClr val="accent1"/>
            </a:solidFill>
          </a:ln>
        </p:spPr>
        <p:txBody>
          <a:bodyPr lIns="18000" tIns="18000" rIns="18000" bIns="18000">
            <a:noAutofit/>
          </a:bodyPr>
          <a:lstStyle/>
          <a:p>
            <a:pPr marL="0" indent="-360000">
              <a:lnSpc>
                <a:spcPct val="120000"/>
              </a:lnSpc>
              <a:spcBef>
                <a:spcPts val="600"/>
              </a:spcBef>
              <a:buNone/>
            </a:pPr>
            <a:r>
              <a:rPr lang="en-US" sz="2000" b="1" dirty="0" smtClean="0"/>
              <a:t>Development domains: </a:t>
            </a:r>
          </a:p>
          <a:p>
            <a:pPr marL="0" indent="-360000">
              <a:lnSpc>
                <a:spcPct val="80000"/>
              </a:lnSpc>
              <a:spcBef>
                <a:spcPts val="600"/>
              </a:spcBef>
              <a:buNone/>
            </a:pPr>
            <a:r>
              <a:rPr lang="en-US" sz="1800" dirty="0" smtClean="0"/>
              <a:t>Condition SI challenges, opportunities, and potential impacts</a:t>
            </a:r>
          </a:p>
        </p:txBody>
      </p:sp>
      <p:sp>
        <p:nvSpPr>
          <p:cNvPr id="9" name="TextBox 8"/>
          <p:cNvSpPr txBox="1"/>
          <p:nvPr/>
        </p:nvSpPr>
        <p:spPr>
          <a:xfrm>
            <a:off x="5076056" y="2348880"/>
            <a:ext cx="3816424" cy="369332"/>
          </a:xfrm>
          <a:prstGeom prst="rect">
            <a:avLst/>
          </a:prstGeom>
          <a:noFill/>
        </p:spPr>
        <p:txBody>
          <a:bodyPr wrap="square" rtlCol="0">
            <a:spAutoFit/>
          </a:bodyPr>
          <a:lstStyle/>
          <a:p>
            <a:pPr algn="ctr"/>
            <a:endParaRPr lang="en-AU" dirty="0"/>
          </a:p>
        </p:txBody>
      </p:sp>
      <p:pic>
        <p:nvPicPr>
          <p:cNvPr id="3077" name="Picture 5"/>
          <p:cNvPicPr>
            <a:picLocks noChangeAspect="1" noChangeArrowheads="1"/>
          </p:cNvPicPr>
          <p:nvPr/>
        </p:nvPicPr>
        <p:blipFill>
          <a:blip r:embed="rId2" cstate="print"/>
          <a:srcRect/>
          <a:stretch>
            <a:fillRect/>
          </a:stretch>
        </p:blipFill>
        <p:spPr bwMode="auto">
          <a:xfrm>
            <a:off x="3227768" y="933672"/>
            <a:ext cx="6028656" cy="2794103"/>
          </a:xfrm>
          <a:prstGeom prst="rect">
            <a:avLst/>
          </a:prstGeom>
          <a:noFill/>
          <a:ln w="9525">
            <a:noFill/>
            <a:miter lim="800000"/>
            <a:headEnd/>
            <a:tailEnd/>
          </a:ln>
          <a:effectLst/>
        </p:spPr>
      </p:pic>
      <p:pic>
        <p:nvPicPr>
          <p:cNvPr id="16" name="Picture 2"/>
          <p:cNvPicPr>
            <a:picLocks noChangeAspect="1" noChangeArrowheads="1"/>
          </p:cNvPicPr>
          <p:nvPr/>
        </p:nvPicPr>
        <p:blipFill>
          <a:blip r:embed="rId3" cstate="print"/>
          <a:srcRect/>
          <a:stretch>
            <a:fillRect/>
          </a:stretch>
        </p:blipFill>
        <p:spPr bwMode="auto">
          <a:xfrm>
            <a:off x="0" y="3746836"/>
            <a:ext cx="4898554" cy="3096000"/>
          </a:xfrm>
          <a:prstGeom prst="rect">
            <a:avLst/>
          </a:prstGeom>
          <a:noFill/>
          <a:ln w="9525">
            <a:noFill/>
            <a:miter lim="800000"/>
            <a:headEnd/>
            <a:tailEnd/>
          </a:ln>
          <a:effectLst/>
        </p:spPr>
      </p:pic>
      <p:cxnSp>
        <p:nvCxnSpPr>
          <p:cNvPr id="18" name="Elbow Connector 17"/>
          <p:cNvCxnSpPr/>
          <p:nvPr/>
        </p:nvCxnSpPr>
        <p:spPr>
          <a:xfrm rot="5400000" flipH="1" flipV="1">
            <a:off x="4820842" y="3972246"/>
            <a:ext cx="2160240" cy="1505796"/>
          </a:xfrm>
          <a:prstGeom prst="bentConnector3">
            <a:avLst>
              <a:gd name="adj1" fmla="val 508"/>
            </a:avLst>
          </a:prstGeom>
          <a:ln w="76200" cmpd="sng">
            <a:tailEnd type="arrow"/>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0" y="21414"/>
            <a:ext cx="9144000" cy="1143000"/>
          </a:xfrm>
        </p:spPr>
        <p:txBody>
          <a:bodyPr lIns="0" tIns="0" rIns="0" bIns="0">
            <a:noAutofit/>
          </a:bodyPr>
          <a:lstStyle/>
          <a:p>
            <a:r>
              <a:rPr lang="en-US" sz="3600" b="1" dirty="0" smtClean="0"/>
              <a:t>Guiding Principles &amp; Conceptual Framework</a:t>
            </a:r>
            <a:endParaRPr lang="en-AU" sz="3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5" name="Rectangle 3"/>
          <p:cNvSpPr>
            <a:spLocks noGrp="1" noChangeArrowheads="1"/>
          </p:cNvSpPr>
          <p:nvPr>
            <p:ph sz="quarter" idx="1"/>
          </p:nvPr>
        </p:nvSpPr>
        <p:spPr>
          <a:xfrm>
            <a:off x="268288" y="1397000"/>
            <a:ext cx="8585200" cy="5083175"/>
          </a:xfrm>
        </p:spPr>
        <p:txBody>
          <a:bodyPr/>
          <a:lstStyle/>
          <a:p>
            <a:pPr eaLnBrk="1" hangingPunct="1">
              <a:buFont typeface="Wingdings" pitchFamily="2" charset="2"/>
              <a:buNone/>
            </a:pPr>
            <a:endParaRPr lang="en-US" sz="2400" dirty="0" smtClean="0"/>
          </a:p>
          <a:p>
            <a:pPr eaLnBrk="1" hangingPunct="1">
              <a:buFont typeface="Wingdings" pitchFamily="2" charset="2"/>
              <a:buNone/>
            </a:pPr>
            <a:r>
              <a:rPr lang="en-US" sz="2400" dirty="0" smtClean="0"/>
              <a:t>	</a:t>
            </a:r>
            <a:endParaRPr lang="en-US" dirty="0" smtClean="0"/>
          </a:p>
        </p:txBody>
      </p:sp>
      <p:sp>
        <p:nvSpPr>
          <p:cNvPr id="294916" name="Rectangle 4"/>
          <p:cNvSpPr>
            <a:spLocks noChangeArrowheads="1"/>
          </p:cNvSpPr>
          <p:nvPr/>
        </p:nvSpPr>
        <p:spPr bwMode="auto">
          <a:xfrm>
            <a:off x="0" y="326032"/>
            <a:ext cx="8753475" cy="708025"/>
          </a:xfrm>
          <a:prstGeom prst="rect">
            <a:avLst/>
          </a:prstGeom>
          <a:noFill/>
          <a:ln w="9525">
            <a:noFill/>
            <a:miter lim="800000"/>
            <a:headEnd/>
            <a:tailEnd/>
          </a:ln>
          <a:effectLst/>
        </p:spPr>
        <p:txBody>
          <a:bodyPr anchor="ctr"/>
          <a:lstStyle/>
          <a:p>
            <a:pPr>
              <a:defRPr/>
            </a:pPr>
            <a:r>
              <a:rPr lang="en-US" sz="3600" b="1" dirty="0" smtClean="0">
                <a:latin typeface="Calibri" pitchFamily="34" charset="0"/>
                <a:cs typeface="Calibri" pitchFamily="34" charset="0"/>
              </a:rPr>
              <a:t>R4D Platforms: </a:t>
            </a:r>
            <a:r>
              <a:rPr lang="en-US" sz="3600" b="1" dirty="0" smtClean="0">
                <a:effectLst>
                  <a:outerShdw blurRad="38100" dist="38100" dir="2700000" algn="tl">
                    <a:srgbClr val="000000"/>
                  </a:outerShdw>
                </a:effectLst>
              </a:rPr>
              <a:t>Trials Design </a:t>
            </a:r>
            <a:endParaRPr lang="en-US" sz="3600" b="1" dirty="0">
              <a:effectLst>
                <a:outerShdw blurRad="38100" dist="38100" dir="2700000" algn="tl">
                  <a:srgbClr val="000000"/>
                </a:outerShdw>
              </a:effectLst>
            </a:endParaRPr>
          </a:p>
        </p:txBody>
      </p:sp>
      <p:sp>
        <p:nvSpPr>
          <p:cNvPr id="294917" name="Rectangle 5"/>
          <p:cNvSpPr>
            <a:spLocks noChangeArrowheads="1"/>
          </p:cNvSpPr>
          <p:nvPr/>
        </p:nvSpPr>
        <p:spPr bwMode="auto">
          <a:xfrm>
            <a:off x="171450" y="1889125"/>
            <a:ext cx="9144000" cy="0"/>
          </a:xfrm>
          <a:prstGeom prst="rect">
            <a:avLst/>
          </a:prstGeom>
          <a:noFill/>
          <a:ln w="9525" algn="ctr">
            <a:noFill/>
            <a:miter lim="800000"/>
            <a:headEnd/>
            <a:tailEnd/>
          </a:ln>
          <a:effectLst/>
        </p:spPr>
        <p:txBody>
          <a:bodyPr wrap="none" anchor="ctr">
            <a:spAutoFit/>
          </a:bodyPr>
          <a:lstStyle/>
          <a:p>
            <a:pPr>
              <a:defRPr/>
            </a:pPr>
            <a:endParaRPr lang="en-US">
              <a:effectLst>
                <a:outerShdw blurRad="38100" dist="38100" dir="2700000" algn="tl">
                  <a:srgbClr val="000000">
                    <a:alpha val="43137"/>
                  </a:srgbClr>
                </a:outerShdw>
              </a:effectLst>
            </a:endParaRPr>
          </a:p>
        </p:txBody>
      </p:sp>
      <p:sp>
        <p:nvSpPr>
          <p:cNvPr id="3077" name="Rectangle 23"/>
          <p:cNvSpPr>
            <a:spLocks noChangeArrowheads="1"/>
          </p:cNvSpPr>
          <p:nvPr/>
        </p:nvSpPr>
        <p:spPr bwMode="auto">
          <a:xfrm>
            <a:off x="171450" y="1889125"/>
            <a:ext cx="9144000" cy="0"/>
          </a:xfrm>
          <a:prstGeom prst="rect">
            <a:avLst/>
          </a:prstGeom>
          <a:noFill/>
          <a:ln w="9525" algn="ctr">
            <a:noFill/>
            <a:miter lim="800000"/>
            <a:headEnd/>
            <a:tailEnd/>
          </a:ln>
        </p:spPr>
        <p:txBody>
          <a:bodyPr wrap="none" anchor="ctr">
            <a:spAutoFit/>
          </a:bodyPr>
          <a:lstStyle/>
          <a:p>
            <a:pPr algn="l"/>
            <a:endParaRPr lang="en-US" sz="2400" b="0">
              <a:solidFill>
                <a:schemeClr val="tx1"/>
              </a:solidFill>
              <a:latin typeface="Times New Roman" pitchFamily="18" charset="0"/>
            </a:endParaRPr>
          </a:p>
        </p:txBody>
      </p:sp>
      <p:grpSp>
        <p:nvGrpSpPr>
          <p:cNvPr id="2" name="Group 72"/>
          <p:cNvGrpSpPr>
            <a:grpSpLocks noChangeAspect="1"/>
          </p:cNvGrpSpPr>
          <p:nvPr/>
        </p:nvGrpSpPr>
        <p:grpSpPr bwMode="auto">
          <a:xfrm>
            <a:off x="2949575" y="1817884"/>
            <a:ext cx="6194425" cy="4819650"/>
            <a:chOff x="1892" y="1124"/>
            <a:chExt cx="3224" cy="2378"/>
          </a:xfrm>
        </p:grpSpPr>
        <p:sp>
          <p:nvSpPr>
            <p:cNvPr id="294983" name="AutoShape 71"/>
            <p:cNvSpPr>
              <a:spLocks noChangeAspect="1" noChangeArrowheads="1" noTextEdit="1"/>
            </p:cNvSpPr>
            <p:nvPr/>
          </p:nvSpPr>
          <p:spPr bwMode="auto">
            <a:xfrm>
              <a:off x="1892" y="1124"/>
              <a:ext cx="3224" cy="2378"/>
            </a:xfrm>
            <a:prstGeom prst="rect">
              <a:avLst/>
            </a:prstGeom>
            <a:no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4985" name="Rectangle 73"/>
            <p:cNvSpPr>
              <a:spLocks noChangeArrowheads="1"/>
            </p:cNvSpPr>
            <p:nvPr/>
          </p:nvSpPr>
          <p:spPr bwMode="auto">
            <a:xfrm>
              <a:off x="1910" y="1125"/>
              <a:ext cx="16"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4986" name="Freeform 74"/>
            <p:cNvSpPr>
              <a:spLocks noEditPoints="1"/>
            </p:cNvSpPr>
            <p:nvPr/>
          </p:nvSpPr>
          <p:spPr bwMode="auto">
            <a:xfrm>
              <a:off x="3397" y="1293"/>
              <a:ext cx="38" cy="285"/>
            </a:xfrm>
            <a:custGeom>
              <a:avLst/>
              <a:gdLst/>
              <a:ahLst/>
              <a:cxnLst>
                <a:cxn ang="0">
                  <a:pos x="233" y="33"/>
                </a:cxn>
                <a:cxn ang="0">
                  <a:pos x="233" y="2700"/>
                </a:cxn>
                <a:cxn ang="0">
                  <a:pos x="200" y="2733"/>
                </a:cxn>
                <a:cxn ang="0">
                  <a:pos x="167" y="2700"/>
                </a:cxn>
                <a:cxn ang="0">
                  <a:pos x="167" y="33"/>
                </a:cxn>
                <a:cxn ang="0">
                  <a:pos x="200" y="0"/>
                </a:cxn>
                <a:cxn ang="0">
                  <a:pos x="233" y="33"/>
                </a:cxn>
                <a:cxn ang="0">
                  <a:pos x="400" y="2633"/>
                </a:cxn>
                <a:cxn ang="0">
                  <a:pos x="200" y="3033"/>
                </a:cxn>
                <a:cxn ang="0">
                  <a:pos x="0" y="2633"/>
                </a:cxn>
                <a:cxn ang="0">
                  <a:pos x="400" y="2633"/>
                </a:cxn>
              </a:cxnLst>
              <a:rect l="0" t="0" r="r" b="b"/>
              <a:pathLst>
                <a:path w="400" h="3033">
                  <a:moveTo>
                    <a:pt x="233" y="33"/>
                  </a:moveTo>
                  <a:lnTo>
                    <a:pt x="233" y="2700"/>
                  </a:lnTo>
                  <a:cubicBezTo>
                    <a:pt x="233" y="2719"/>
                    <a:pt x="219" y="2733"/>
                    <a:pt x="200" y="2733"/>
                  </a:cubicBezTo>
                  <a:cubicBezTo>
                    <a:pt x="182" y="2733"/>
                    <a:pt x="167" y="2719"/>
                    <a:pt x="167" y="2700"/>
                  </a:cubicBezTo>
                  <a:lnTo>
                    <a:pt x="167" y="33"/>
                  </a:lnTo>
                  <a:cubicBezTo>
                    <a:pt x="167" y="15"/>
                    <a:pt x="182" y="0"/>
                    <a:pt x="200" y="0"/>
                  </a:cubicBezTo>
                  <a:cubicBezTo>
                    <a:pt x="219" y="0"/>
                    <a:pt x="233" y="15"/>
                    <a:pt x="233" y="33"/>
                  </a:cubicBezTo>
                  <a:close/>
                  <a:moveTo>
                    <a:pt x="400" y="2633"/>
                  </a:moveTo>
                  <a:lnTo>
                    <a:pt x="200" y="3033"/>
                  </a:lnTo>
                  <a:lnTo>
                    <a:pt x="0" y="2633"/>
                  </a:lnTo>
                  <a:lnTo>
                    <a:pt x="400" y="2633"/>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87" name="Freeform 75"/>
            <p:cNvSpPr>
              <a:spLocks noEditPoints="1"/>
            </p:cNvSpPr>
            <p:nvPr/>
          </p:nvSpPr>
          <p:spPr bwMode="auto">
            <a:xfrm>
              <a:off x="3078" y="1801"/>
              <a:ext cx="174" cy="173"/>
            </a:xfrm>
            <a:custGeom>
              <a:avLst/>
              <a:gdLst/>
              <a:ahLst/>
              <a:cxnLst>
                <a:cxn ang="0">
                  <a:pos x="3647" y="120"/>
                </a:cxn>
                <a:cxn ang="0">
                  <a:pos x="518" y="3249"/>
                </a:cxn>
                <a:cxn ang="0">
                  <a:pos x="424" y="3249"/>
                </a:cxn>
                <a:cxn ang="0">
                  <a:pos x="424" y="3155"/>
                </a:cxn>
                <a:cxn ang="0">
                  <a:pos x="3553" y="26"/>
                </a:cxn>
                <a:cxn ang="0">
                  <a:pos x="3647" y="26"/>
                </a:cxn>
                <a:cxn ang="0">
                  <a:pos x="3647" y="120"/>
                </a:cxn>
                <a:cxn ang="0">
                  <a:pos x="848" y="3390"/>
                </a:cxn>
                <a:cxn ang="0">
                  <a:pos x="0" y="3673"/>
                </a:cxn>
                <a:cxn ang="0">
                  <a:pos x="283" y="2825"/>
                </a:cxn>
                <a:cxn ang="0">
                  <a:pos x="848" y="3390"/>
                </a:cxn>
              </a:cxnLst>
              <a:rect l="0" t="0" r="r" b="b"/>
              <a:pathLst>
                <a:path w="3673" h="3673">
                  <a:moveTo>
                    <a:pt x="3647" y="120"/>
                  </a:moveTo>
                  <a:lnTo>
                    <a:pt x="518" y="3249"/>
                  </a:lnTo>
                  <a:cubicBezTo>
                    <a:pt x="492" y="3275"/>
                    <a:pt x="450" y="3275"/>
                    <a:pt x="424" y="3249"/>
                  </a:cubicBezTo>
                  <a:cubicBezTo>
                    <a:pt x="398" y="3223"/>
                    <a:pt x="398" y="3181"/>
                    <a:pt x="424" y="3155"/>
                  </a:cubicBezTo>
                  <a:lnTo>
                    <a:pt x="3553" y="26"/>
                  </a:lnTo>
                  <a:cubicBezTo>
                    <a:pt x="3579" y="0"/>
                    <a:pt x="3621" y="0"/>
                    <a:pt x="3647" y="26"/>
                  </a:cubicBezTo>
                  <a:cubicBezTo>
                    <a:pt x="3673" y="52"/>
                    <a:pt x="3673" y="94"/>
                    <a:pt x="3647" y="120"/>
                  </a:cubicBezTo>
                  <a:close/>
                  <a:moveTo>
                    <a:pt x="848" y="3390"/>
                  </a:moveTo>
                  <a:lnTo>
                    <a:pt x="0" y="3673"/>
                  </a:lnTo>
                  <a:lnTo>
                    <a:pt x="283" y="2825"/>
                  </a:lnTo>
                  <a:lnTo>
                    <a:pt x="848" y="3390"/>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88" name="Freeform 76"/>
            <p:cNvSpPr>
              <a:spLocks noEditPoints="1"/>
            </p:cNvSpPr>
            <p:nvPr/>
          </p:nvSpPr>
          <p:spPr bwMode="auto">
            <a:xfrm>
              <a:off x="3750" y="1801"/>
              <a:ext cx="342" cy="286"/>
            </a:xfrm>
            <a:custGeom>
              <a:avLst/>
              <a:gdLst/>
              <a:ahLst/>
              <a:cxnLst>
                <a:cxn ang="0">
                  <a:pos x="58" y="12"/>
                </a:cxn>
                <a:cxn ang="0">
                  <a:pos x="3402" y="2799"/>
                </a:cxn>
                <a:cxn ang="0">
                  <a:pos x="3407" y="2846"/>
                </a:cxn>
                <a:cxn ang="0">
                  <a:pos x="3360" y="2850"/>
                </a:cxn>
                <a:cxn ang="0">
                  <a:pos x="16" y="63"/>
                </a:cxn>
                <a:cxn ang="0">
                  <a:pos x="12" y="16"/>
                </a:cxn>
                <a:cxn ang="0">
                  <a:pos x="58" y="12"/>
                </a:cxn>
                <a:cxn ang="0">
                  <a:pos x="3458" y="2628"/>
                </a:cxn>
                <a:cxn ang="0">
                  <a:pos x="3637" y="3038"/>
                </a:cxn>
                <a:cxn ang="0">
                  <a:pos x="3202" y="2935"/>
                </a:cxn>
                <a:cxn ang="0">
                  <a:pos x="3458" y="2628"/>
                </a:cxn>
              </a:cxnLst>
              <a:rect l="0" t="0" r="r" b="b"/>
              <a:pathLst>
                <a:path w="3637" h="3038">
                  <a:moveTo>
                    <a:pt x="58" y="12"/>
                  </a:moveTo>
                  <a:lnTo>
                    <a:pt x="3402" y="2799"/>
                  </a:lnTo>
                  <a:cubicBezTo>
                    <a:pt x="3417" y="2811"/>
                    <a:pt x="3418" y="2832"/>
                    <a:pt x="3407" y="2846"/>
                  </a:cubicBezTo>
                  <a:cubicBezTo>
                    <a:pt x="3395" y="2860"/>
                    <a:pt x="3374" y="2862"/>
                    <a:pt x="3360" y="2850"/>
                  </a:cubicBezTo>
                  <a:lnTo>
                    <a:pt x="16" y="63"/>
                  </a:lnTo>
                  <a:cubicBezTo>
                    <a:pt x="2" y="52"/>
                    <a:pt x="0" y="31"/>
                    <a:pt x="12" y="16"/>
                  </a:cubicBezTo>
                  <a:cubicBezTo>
                    <a:pt x="23" y="2"/>
                    <a:pt x="44" y="0"/>
                    <a:pt x="58" y="12"/>
                  </a:cubicBezTo>
                  <a:close/>
                  <a:moveTo>
                    <a:pt x="3458" y="2628"/>
                  </a:moveTo>
                  <a:lnTo>
                    <a:pt x="3637" y="3038"/>
                  </a:lnTo>
                  <a:lnTo>
                    <a:pt x="3202" y="2935"/>
                  </a:lnTo>
                  <a:lnTo>
                    <a:pt x="3458" y="2628"/>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89" name="Freeform 77"/>
            <p:cNvSpPr>
              <a:spLocks noEditPoints="1"/>
            </p:cNvSpPr>
            <p:nvPr/>
          </p:nvSpPr>
          <p:spPr bwMode="auto">
            <a:xfrm>
              <a:off x="2232" y="2366"/>
              <a:ext cx="511" cy="511"/>
            </a:xfrm>
            <a:custGeom>
              <a:avLst/>
              <a:gdLst/>
              <a:ahLst/>
              <a:cxnLst>
                <a:cxn ang="0">
                  <a:pos x="5424" y="60"/>
                </a:cxn>
                <a:cxn ang="0">
                  <a:pos x="259" y="5225"/>
                </a:cxn>
                <a:cxn ang="0">
                  <a:pos x="212" y="5225"/>
                </a:cxn>
                <a:cxn ang="0">
                  <a:pos x="212" y="5178"/>
                </a:cxn>
                <a:cxn ang="0">
                  <a:pos x="5377" y="13"/>
                </a:cxn>
                <a:cxn ang="0">
                  <a:pos x="5424" y="13"/>
                </a:cxn>
                <a:cxn ang="0">
                  <a:pos x="5424" y="60"/>
                </a:cxn>
                <a:cxn ang="0">
                  <a:pos x="424" y="5295"/>
                </a:cxn>
                <a:cxn ang="0">
                  <a:pos x="0" y="5437"/>
                </a:cxn>
                <a:cxn ang="0">
                  <a:pos x="142" y="5013"/>
                </a:cxn>
                <a:cxn ang="0">
                  <a:pos x="424" y="5295"/>
                </a:cxn>
              </a:cxnLst>
              <a:rect l="0" t="0" r="r" b="b"/>
              <a:pathLst>
                <a:path w="5437" h="5437">
                  <a:moveTo>
                    <a:pt x="5424" y="60"/>
                  </a:moveTo>
                  <a:lnTo>
                    <a:pt x="259" y="5225"/>
                  </a:lnTo>
                  <a:cubicBezTo>
                    <a:pt x="246" y="5238"/>
                    <a:pt x="225" y="5238"/>
                    <a:pt x="212" y="5225"/>
                  </a:cubicBezTo>
                  <a:cubicBezTo>
                    <a:pt x="199" y="5212"/>
                    <a:pt x="199" y="5191"/>
                    <a:pt x="212" y="5178"/>
                  </a:cubicBezTo>
                  <a:lnTo>
                    <a:pt x="5377" y="13"/>
                  </a:lnTo>
                  <a:cubicBezTo>
                    <a:pt x="5390" y="0"/>
                    <a:pt x="5411" y="0"/>
                    <a:pt x="5424" y="13"/>
                  </a:cubicBezTo>
                  <a:cubicBezTo>
                    <a:pt x="5437" y="26"/>
                    <a:pt x="5437" y="47"/>
                    <a:pt x="5424" y="60"/>
                  </a:cubicBezTo>
                  <a:close/>
                  <a:moveTo>
                    <a:pt x="424" y="5295"/>
                  </a:moveTo>
                  <a:lnTo>
                    <a:pt x="0" y="5437"/>
                  </a:lnTo>
                  <a:lnTo>
                    <a:pt x="142" y="5013"/>
                  </a:lnTo>
                  <a:lnTo>
                    <a:pt x="424" y="5295"/>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90" name="Freeform 78"/>
            <p:cNvSpPr>
              <a:spLocks noEditPoints="1"/>
            </p:cNvSpPr>
            <p:nvPr/>
          </p:nvSpPr>
          <p:spPr bwMode="auto">
            <a:xfrm>
              <a:off x="2677" y="2366"/>
              <a:ext cx="179" cy="511"/>
            </a:xfrm>
            <a:custGeom>
              <a:avLst/>
              <a:gdLst/>
              <a:ahLst/>
              <a:cxnLst>
                <a:cxn ang="0">
                  <a:pos x="1895" y="48"/>
                </a:cxn>
                <a:cxn ang="0">
                  <a:pos x="200" y="5132"/>
                </a:cxn>
                <a:cxn ang="0">
                  <a:pos x="158" y="5153"/>
                </a:cxn>
                <a:cxn ang="0">
                  <a:pos x="137" y="5111"/>
                </a:cxn>
                <a:cxn ang="0">
                  <a:pos x="1832" y="27"/>
                </a:cxn>
                <a:cxn ang="0">
                  <a:pos x="1874" y="6"/>
                </a:cxn>
                <a:cxn ang="0">
                  <a:pos x="1895" y="48"/>
                </a:cxn>
                <a:cxn ang="0">
                  <a:pos x="379" y="5122"/>
                </a:cxn>
                <a:cxn ang="0">
                  <a:pos x="63" y="5438"/>
                </a:cxn>
                <a:cxn ang="0">
                  <a:pos x="0" y="4995"/>
                </a:cxn>
                <a:cxn ang="0">
                  <a:pos x="379" y="5122"/>
                </a:cxn>
              </a:cxnLst>
              <a:rect l="0" t="0" r="r" b="b"/>
              <a:pathLst>
                <a:path w="1901" h="5438">
                  <a:moveTo>
                    <a:pt x="1895" y="48"/>
                  </a:moveTo>
                  <a:lnTo>
                    <a:pt x="200" y="5132"/>
                  </a:lnTo>
                  <a:cubicBezTo>
                    <a:pt x="194" y="5150"/>
                    <a:pt x="175" y="5159"/>
                    <a:pt x="158" y="5153"/>
                  </a:cubicBezTo>
                  <a:cubicBezTo>
                    <a:pt x="141" y="5147"/>
                    <a:pt x="131" y="5129"/>
                    <a:pt x="137" y="5111"/>
                  </a:cubicBezTo>
                  <a:lnTo>
                    <a:pt x="1832" y="27"/>
                  </a:lnTo>
                  <a:cubicBezTo>
                    <a:pt x="1837" y="10"/>
                    <a:pt x="1856" y="0"/>
                    <a:pt x="1874" y="6"/>
                  </a:cubicBezTo>
                  <a:cubicBezTo>
                    <a:pt x="1891" y="12"/>
                    <a:pt x="1901" y="31"/>
                    <a:pt x="1895" y="48"/>
                  </a:cubicBezTo>
                  <a:close/>
                  <a:moveTo>
                    <a:pt x="379" y="5122"/>
                  </a:moveTo>
                  <a:lnTo>
                    <a:pt x="63" y="5438"/>
                  </a:lnTo>
                  <a:lnTo>
                    <a:pt x="0" y="4995"/>
                  </a:lnTo>
                  <a:lnTo>
                    <a:pt x="379" y="5122"/>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91" name="Freeform 79"/>
            <p:cNvSpPr>
              <a:spLocks noEditPoints="1"/>
            </p:cNvSpPr>
            <p:nvPr/>
          </p:nvSpPr>
          <p:spPr bwMode="auto">
            <a:xfrm>
              <a:off x="3018" y="2367"/>
              <a:ext cx="74" cy="511"/>
            </a:xfrm>
            <a:custGeom>
              <a:avLst/>
              <a:gdLst/>
              <a:ahLst/>
              <a:cxnLst>
                <a:cxn ang="0">
                  <a:pos x="68" y="31"/>
                </a:cxn>
                <a:cxn ang="0">
                  <a:pos x="631" y="5100"/>
                </a:cxn>
                <a:cxn ang="0">
                  <a:pos x="602" y="5137"/>
                </a:cxn>
                <a:cxn ang="0">
                  <a:pos x="565" y="5107"/>
                </a:cxn>
                <a:cxn ang="0">
                  <a:pos x="2" y="38"/>
                </a:cxn>
                <a:cxn ang="0">
                  <a:pos x="31" y="2"/>
                </a:cxn>
                <a:cxn ang="0">
                  <a:pos x="68" y="31"/>
                </a:cxn>
                <a:cxn ang="0">
                  <a:pos x="790" y="5015"/>
                </a:cxn>
                <a:cxn ang="0">
                  <a:pos x="635" y="5435"/>
                </a:cxn>
                <a:cxn ang="0">
                  <a:pos x="392" y="5059"/>
                </a:cxn>
                <a:cxn ang="0">
                  <a:pos x="790" y="5015"/>
                </a:cxn>
              </a:cxnLst>
              <a:rect l="0" t="0" r="r" b="b"/>
              <a:pathLst>
                <a:path w="790" h="5435">
                  <a:moveTo>
                    <a:pt x="68" y="31"/>
                  </a:moveTo>
                  <a:lnTo>
                    <a:pt x="631" y="5100"/>
                  </a:lnTo>
                  <a:cubicBezTo>
                    <a:pt x="633" y="5118"/>
                    <a:pt x="620" y="5135"/>
                    <a:pt x="602" y="5137"/>
                  </a:cubicBezTo>
                  <a:cubicBezTo>
                    <a:pt x="584" y="5139"/>
                    <a:pt x="567" y="5125"/>
                    <a:pt x="565" y="5107"/>
                  </a:cubicBezTo>
                  <a:lnTo>
                    <a:pt x="2" y="38"/>
                  </a:lnTo>
                  <a:cubicBezTo>
                    <a:pt x="0" y="20"/>
                    <a:pt x="13" y="4"/>
                    <a:pt x="31" y="2"/>
                  </a:cubicBezTo>
                  <a:cubicBezTo>
                    <a:pt x="50" y="0"/>
                    <a:pt x="66" y="13"/>
                    <a:pt x="68" y="31"/>
                  </a:cubicBezTo>
                  <a:close/>
                  <a:moveTo>
                    <a:pt x="790" y="5015"/>
                  </a:moveTo>
                  <a:lnTo>
                    <a:pt x="635" y="5435"/>
                  </a:lnTo>
                  <a:lnTo>
                    <a:pt x="392" y="5059"/>
                  </a:lnTo>
                  <a:lnTo>
                    <a:pt x="790" y="5015"/>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92" name="Freeform 80"/>
            <p:cNvSpPr>
              <a:spLocks noEditPoints="1"/>
            </p:cNvSpPr>
            <p:nvPr/>
          </p:nvSpPr>
          <p:spPr bwMode="auto">
            <a:xfrm>
              <a:off x="3923" y="2366"/>
              <a:ext cx="342" cy="511"/>
            </a:xfrm>
            <a:custGeom>
              <a:avLst/>
              <a:gdLst/>
              <a:ahLst/>
              <a:cxnLst>
                <a:cxn ang="0">
                  <a:pos x="3628" y="56"/>
                </a:cxn>
                <a:cxn ang="0">
                  <a:pos x="213" y="5179"/>
                </a:cxn>
                <a:cxn ang="0">
                  <a:pos x="167" y="5188"/>
                </a:cxn>
                <a:cxn ang="0">
                  <a:pos x="157" y="5142"/>
                </a:cxn>
                <a:cxn ang="0">
                  <a:pos x="3572" y="19"/>
                </a:cxn>
                <a:cxn ang="0">
                  <a:pos x="3619" y="10"/>
                </a:cxn>
                <a:cxn ang="0">
                  <a:pos x="3628" y="56"/>
                </a:cxn>
                <a:cxn ang="0">
                  <a:pos x="388" y="5216"/>
                </a:cxn>
                <a:cxn ang="0">
                  <a:pos x="0" y="5438"/>
                </a:cxn>
                <a:cxn ang="0">
                  <a:pos x="56" y="4994"/>
                </a:cxn>
                <a:cxn ang="0">
                  <a:pos x="388" y="5216"/>
                </a:cxn>
              </a:cxnLst>
              <a:rect l="0" t="0" r="r" b="b"/>
              <a:pathLst>
                <a:path w="3638" h="5438">
                  <a:moveTo>
                    <a:pt x="3628" y="56"/>
                  </a:moveTo>
                  <a:lnTo>
                    <a:pt x="213" y="5179"/>
                  </a:lnTo>
                  <a:cubicBezTo>
                    <a:pt x="203" y="5194"/>
                    <a:pt x="182" y="5198"/>
                    <a:pt x="167" y="5188"/>
                  </a:cubicBezTo>
                  <a:cubicBezTo>
                    <a:pt x="151" y="5178"/>
                    <a:pt x="147" y="5157"/>
                    <a:pt x="157" y="5142"/>
                  </a:cubicBezTo>
                  <a:lnTo>
                    <a:pt x="3572" y="19"/>
                  </a:lnTo>
                  <a:cubicBezTo>
                    <a:pt x="3583" y="4"/>
                    <a:pt x="3603" y="0"/>
                    <a:pt x="3619" y="10"/>
                  </a:cubicBezTo>
                  <a:cubicBezTo>
                    <a:pt x="3634" y="20"/>
                    <a:pt x="3638" y="41"/>
                    <a:pt x="3628" y="56"/>
                  </a:cubicBezTo>
                  <a:close/>
                  <a:moveTo>
                    <a:pt x="388" y="5216"/>
                  </a:moveTo>
                  <a:lnTo>
                    <a:pt x="0" y="5438"/>
                  </a:lnTo>
                  <a:lnTo>
                    <a:pt x="56" y="4994"/>
                  </a:lnTo>
                  <a:lnTo>
                    <a:pt x="388" y="5216"/>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93" name="Freeform 81"/>
            <p:cNvSpPr>
              <a:spLocks noEditPoints="1"/>
            </p:cNvSpPr>
            <p:nvPr/>
          </p:nvSpPr>
          <p:spPr bwMode="auto">
            <a:xfrm>
              <a:off x="4411" y="2367"/>
              <a:ext cx="38" cy="511"/>
            </a:xfrm>
            <a:custGeom>
              <a:avLst/>
              <a:gdLst/>
              <a:ahLst/>
              <a:cxnLst>
                <a:cxn ang="0">
                  <a:pos x="233" y="34"/>
                </a:cxn>
                <a:cxn ang="0">
                  <a:pos x="233" y="5100"/>
                </a:cxn>
                <a:cxn ang="0">
                  <a:pos x="200" y="5134"/>
                </a:cxn>
                <a:cxn ang="0">
                  <a:pos x="167" y="5100"/>
                </a:cxn>
                <a:cxn ang="0">
                  <a:pos x="167" y="34"/>
                </a:cxn>
                <a:cxn ang="0">
                  <a:pos x="200" y="0"/>
                </a:cxn>
                <a:cxn ang="0">
                  <a:pos x="233" y="34"/>
                </a:cxn>
                <a:cxn ang="0">
                  <a:pos x="400" y="5034"/>
                </a:cxn>
                <a:cxn ang="0">
                  <a:pos x="200" y="5434"/>
                </a:cxn>
                <a:cxn ang="0">
                  <a:pos x="0" y="5034"/>
                </a:cxn>
                <a:cxn ang="0">
                  <a:pos x="400" y="5034"/>
                </a:cxn>
              </a:cxnLst>
              <a:rect l="0" t="0" r="r" b="b"/>
              <a:pathLst>
                <a:path w="400" h="5434">
                  <a:moveTo>
                    <a:pt x="233" y="34"/>
                  </a:moveTo>
                  <a:lnTo>
                    <a:pt x="233" y="5100"/>
                  </a:lnTo>
                  <a:cubicBezTo>
                    <a:pt x="233" y="5119"/>
                    <a:pt x="219" y="5134"/>
                    <a:pt x="200" y="5134"/>
                  </a:cubicBezTo>
                  <a:cubicBezTo>
                    <a:pt x="182" y="5134"/>
                    <a:pt x="167" y="5119"/>
                    <a:pt x="167" y="5100"/>
                  </a:cubicBezTo>
                  <a:lnTo>
                    <a:pt x="167" y="34"/>
                  </a:lnTo>
                  <a:cubicBezTo>
                    <a:pt x="167" y="15"/>
                    <a:pt x="182" y="0"/>
                    <a:pt x="200" y="0"/>
                  </a:cubicBezTo>
                  <a:cubicBezTo>
                    <a:pt x="219" y="0"/>
                    <a:pt x="233" y="15"/>
                    <a:pt x="233" y="34"/>
                  </a:cubicBezTo>
                  <a:close/>
                  <a:moveTo>
                    <a:pt x="400" y="5034"/>
                  </a:moveTo>
                  <a:lnTo>
                    <a:pt x="200" y="5434"/>
                  </a:lnTo>
                  <a:lnTo>
                    <a:pt x="0" y="5034"/>
                  </a:lnTo>
                  <a:lnTo>
                    <a:pt x="400" y="5034"/>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sp>
          <p:nvSpPr>
            <p:cNvPr id="294994" name="Freeform 82"/>
            <p:cNvSpPr>
              <a:spLocks noEditPoints="1"/>
            </p:cNvSpPr>
            <p:nvPr/>
          </p:nvSpPr>
          <p:spPr bwMode="auto">
            <a:xfrm>
              <a:off x="4596" y="2366"/>
              <a:ext cx="231" cy="511"/>
            </a:xfrm>
            <a:custGeom>
              <a:avLst/>
              <a:gdLst/>
              <a:ahLst/>
              <a:cxnLst>
                <a:cxn ang="0">
                  <a:pos x="69" y="24"/>
                </a:cxn>
                <a:cxn ang="0">
                  <a:pos x="2333" y="5120"/>
                </a:cxn>
                <a:cxn ang="0">
                  <a:pos x="2316" y="5164"/>
                </a:cxn>
                <a:cxn ang="0">
                  <a:pos x="2272" y="5147"/>
                </a:cxn>
                <a:cxn ang="0">
                  <a:pos x="8" y="51"/>
                </a:cxn>
                <a:cxn ang="0">
                  <a:pos x="25" y="7"/>
                </a:cxn>
                <a:cxn ang="0">
                  <a:pos x="69" y="24"/>
                </a:cxn>
                <a:cxn ang="0">
                  <a:pos x="2458" y="4991"/>
                </a:cxn>
                <a:cxn ang="0">
                  <a:pos x="2438" y="5438"/>
                </a:cxn>
                <a:cxn ang="0">
                  <a:pos x="2093" y="5154"/>
                </a:cxn>
                <a:cxn ang="0">
                  <a:pos x="2458" y="4991"/>
                </a:cxn>
              </a:cxnLst>
              <a:rect l="0" t="0" r="r" b="b"/>
              <a:pathLst>
                <a:path w="2458" h="5438">
                  <a:moveTo>
                    <a:pt x="69" y="24"/>
                  </a:moveTo>
                  <a:lnTo>
                    <a:pt x="2333" y="5120"/>
                  </a:lnTo>
                  <a:cubicBezTo>
                    <a:pt x="2341" y="5136"/>
                    <a:pt x="2333" y="5156"/>
                    <a:pt x="2316" y="5164"/>
                  </a:cubicBezTo>
                  <a:cubicBezTo>
                    <a:pt x="2299" y="5171"/>
                    <a:pt x="2280" y="5164"/>
                    <a:pt x="2272" y="5147"/>
                  </a:cubicBezTo>
                  <a:lnTo>
                    <a:pt x="8" y="51"/>
                  </a:lnTo>
                  <a:cubicBezTo>
                    <a:pt x="0" y="35"/>
                    <a:pt x="8" y="15"/>
                    <a:pt x="25" y="7"/>
                  </a:cubicBezTo>
                  <a:cubicBezTo>
                    <a:pt x="41" y="0"/>
                    <a:pt x="61" y="7"/>
                    <a:pt x="69" y="24"/>
                  </a:cubicBezTo>
                  <a:close/>
                  <a:moveTo>
                    <a:pt x="2458" y="4991"/>
                  </a:moveTo>
                  <a:lnTo>
                    <a:pt x="2438" y="5438"/>
                  </a:lnTo>
                  <a:lnTo>
                    <a:pt x="2093" y="5154"/>
                  </a:lnTo>
                  <a:lnTo>
                    <a:pt x="2458" y="4991"/>
                  </a:lnTo>
                  <a:close/>
                </a:path>
              </a:pathLst>
            </a:custGeom>
            <a:solidFill>
              <a:srgbClr val="000000"/>
            </a:solidFill>
            <a:ln w="1588" cap="flat">
              <a:solidFill>
                <a:srgbClr val="000000"/>
              </a:solidFill>
              <a:prstDash val="solid"/>
              <a:bevel/>
              <a:headEnd/>
              <a:tailEnd/>
            </a:ln>
          </p:spPr>
          <p:txBody>
            <a:bodyPr/>
            <a:lstStyle/>
            <a:p>
              <a:pPr>
                <a:defRPr/>
              </a:pPr>
              <a:endParaRPr lang="en-US">
                <a:effectLst>
                  <a:outerShdw blurRad="38100" dist="38100" dir="2700000" algn="tl">
                    <a:srgbClr val="000000">
                      <a:alpha val="43137"/>
                    </a:srgbClr>
                  </a:outerShdw>
                </a:effectLst>
              </a:endParaRPr>
            </a:p>
          </p:txBody>
        </p:sp>
        <p:grpSp>
          <p:nvGrpSpPr>
            <p:cNvPr id="3" name="Group 85"/>
            <p:cNvGrpSpPr>
              <a:grpSpLocks/>
            </p:cNvGrpSpPr>
            <p:nvPr/>
          </p:nvGrpSpPr>
          <p:grpSpPr bwMode="auto">
            <a:xfrm>
              <a:off x="3078" y="1126"/>
              <a:ext cx="789" cy="226"/>
              <a:chOff x="3078" y="1126"/>
              <a:chExt cx="789" cy="226"/>
            </a:xfrm>
          </p:grpSpPr>
          <p:sp>
            <p:nvSpPr>
              <p:cNvPr id="294995" name="Oval 83"/>
              <p:cNvSpPr>
                <a:spLocks noChangeArrowheads="1"/>
              </p:cNvSpPr>
              <p:nvPr/>
            </p:nvSpPr>
            <p:spPr bwMode="auto">
              <a:xfrm>
                <a:off x="3078" y="1126"/>
                <a:ext cx="789" cy="226"/>
              </a:xfrm>
              <a:prstGeom prst="ellipse">
                <a:avLst/>
              </a:prstGeom>
              <a:solidFill>
                <a:srgbClr val="FFFFFF"/>
              </a:solidFill>
              <a:ln w="0">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94996" name="Oval 84"/>
              <p:cNvSpPr>
                <a:spLocks noChangeArrowheads="1"/>
              </p:cNvSpPr>
              <p:nvPr/>
            </p:nvSpPr>
            <p:spPr bwMode="auto">
              <a:xfrm>
                <a:off x="3078" y="1126"/>
                <a:ext cx="789" cy="226"/>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grpSp>
        <p:grpSp>
          <p:nvGrpSpPr>
            <p:cNvPr id="4" name="Group 88"/>
            <p:cNvGrpSpPr>
              <a:grpSpLocks/>
            </p:cNvGrpSpPr>
            <p:nvPr/>
          </p:nvGrpSpPr>
          <p:grpSpPr bwMode="auto">
            <a:xfrm>
              <a:off x="3021" y="1579"/>
              <a:ext cx="846" cy="282"/>
              <a:chOff x="3021" y="1579"/>
              <a:chExt cx="846" cy="282"/>
            </a:xfrm>
          </p:grpSpPr>
          <p:sp>
            <p:nvSpPr>
              <p:cNvPr id="294998" name="Oval 86"/>
              <p:cNvSpPr>
                <a:spLocks noChangeArrowheads="1"/>
              </p:cNvSpPr>
              <p:nvPr/>
            </p:nvSpPr>
            <p:spPr bwMode="auto">
              <a:xfrm>
                <a:off x="3021" y="1579"/>
                <a:ext cx="846" cy="282"/>
              </a:xfrm>
              <a:prstGeom prst="ellipse">
                <a:avLst/>
              </a:prstGeom>
              <a:solidFill>
                <a:srgbClr val="FFFFFF"/>
              </a:solidFill>
              <a:ln w="0">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94999" name="Oval 87"/>
              <p:cNvSpPr>
                <a:spLocks noChangeArrowheads="1"/>
              </p:cNvSpPr>
              <p:nvPr/>
            </p:nvSpPr>
            <p:spPr bwMode="auto">
              <a:xfrm>
                <a:off x="3021" y="1579"/>
                <a:ext cx="846" cy="282"/>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grpSp>
        <p:grpSp>
          <p:nvGrpSpPr>
            <p:cNvPr id="5" name="Group 91"/>
            <p:cNvGrpSpPr>
              <a:grpSpLocks/>
            </p:cNvGrpSpPr>
            <p:nvPr/>
          </p:nvGrpSpPr>
          <p:grpSpPr bwMode="auto">
            <a:xfrm>
              <a:off x="2514" y="1974"/>
              <a:ext cx="845" cy="452"/>
              <a:chOff x="2514" y="1974"/>
              <a:chExt cx="845" cy="452"/>
            </a:xfrm>
          </p:grpSpPr>
          <p:sp>
            <p:nvSpPr>
              <p:cNvPr id="295001" name="Oval 89"/>
              <p:cNvSpPr>
                <a:spLocks noChangeArrowheads="1"/>
              </p:cNvSpPr>
              <p:nvPr/>
            </p:nvSpPr>
            <p:spPr bwMode="auto">
              <a:xfrm>
                <a:off x="2514" y="1974"/>
                <a:ext cx="845" cy="452"/>
              </a:xfrm>
              <a:prstGeom prst="ellipse">
                <a:avLst/>
              </a:prstGeom>
              <a:solidFill>
                <a:srgbClr val="FFFFFF"/>
              </a:solidFill>
              <a:ln w="0">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95002" name="Oval 90"/>
              <p:cNvSpPr>
                <a:spLocks noChangeArrowheads="1"/>
              </p:cNvSpPr>
              <p:nvPr/>
            </p:nvSpPr>
            <p:spPr bwMode="auto">
              <a:xfrm>
                <a:off x="2514" y="1974"/>
                <a:ext cx="845" cy="452"/>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grpSp>
        <p:grpSp>
          <p:nvGrpSpPr>
            <p:cNvPr id="6" name="Group 94"/>
            <p:cNvGrpSpPr>
              <a:grpSpLocks/>
            </p:cNvGrpSpPr>
            <p:nvPr/>
          </p:nvGrpSpPr>
          <p:grpSpPr bwMode="auto">
            <a:xfrm>
              <a:off x="4036" y="1974"/>
              <a:ext cx="845" cy="452"/>
              <a:chOff x="4036" y="1974"/>
              <a:chExt cx="845" cy="452"/>
            </a:xfrm>
          </p:grpSpPr>
          <p:sp>
            <p:nvSpPr>
              <p:cNvPr id="295004" name="Oval 92"/>
              <p:cNvSpPr>
                <a:spLocks noChangeArrowheads="1"/>
              </p:cNvSpPr>
              <p:nvPr/>
            </p:nvSpPr>
            <p:spPr bwMode="auto">
              <a:xfrm>
                <a:off x="4036" y="1974"/>
                <a:ext cx="845" cy="452"/>
              </a:xfrm>
              <a:prstGeom prst="ellipse">
                <a:avLst/>
              </a:prstGeom>
              <a:solidFill>
                <a:srgbClr val="FFFFFF"/>
              </a:solidFill>
              <a:ln w="0">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95005" name="Oval 93"/>
              <p:cNvSpPr>
                <a:spLocks noChangeArrowheads="1"/>
              </p:cNvSpPr>
              <p:nvPr/>
            </p:nvSpPr>
            <p:spPr bwMode="auto">
              <a:xfrm>
                <a:off x="4036" y="1974"/>
                <a:ext cx="845" cy="452"/>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07" name="Rectangle 95"/>
            <p:cNvSpPr>
              <a:spLocks noChangeArrowheads="1"/>
            </p:cNvSpPr>
            <p:nvPr/>
          </p:nvSpPr>
          <p:spPr bwMode="auto">
            <a:xfrm>
              <a:off x="3156" y="1209"/>
              <a:ext cx="636" cy="89"/>
            </a:xfrm>
            <a:prstGeom prst="rect">
              <a:avLst/>
            </a:prstGeom>
            <a:noFill/>
            <a:ln w="9525">
              <a:noFill/>
              <a:miter lim="800000"/>
              <a:headEnd/>
              <a:tailEnd/>
            </a:ln>
          </p:spPr>
          <p:txBody>
            <a:bodyPr wrap="none" lIns="0" tIns="0" rIns="0" bIns="0">
              <a:spAutoFit/>
            </a:bodyPr>
            <a:lstStyle/>
            <a:p>
              <a:pPr>
                <a:defRPr/>
              </a:pPr>
              <a:r>
                <a:rPr lang="en-US" sz="1200" dirty="0">
                  <a:solidFill>
                    <a:srgbClr val="000000"/>
                  </a:solidFill>
                </a:rPr>
                <a:t>National Level</a:t>
              </a:r>
              <a:endParaRPr lang="en-US" sz="1200" dirty="0">
                <a:effectLst>
                  <a:outerShdw blurRad="38100" dist="38100" dir="2700000" algn="tl">
                    <a:srgbClr val="000000"/>
                  </a:outerShdw>
                </a:effectLst>
              </a:endParaRPr>
            </a:p>
          </p:txBody>
        </p:sp>
        <p:sp>
          <p:nvSpPr>
            <p:cNvPr id="295008" name="Rectangle 96"/>
            <p:cNvSpPr>
              <a:spLocks noChangeArrowheads="1"/>
            </p:cNvSpPr>
            <p:nvPr/>
          </p:nvSpPr>
          <p:spPr bwMode="auto">
            <a:xfrm>
              <a:off x="3686" y="1209"/>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09" name="Rectangle 97"/>
            <p:cNvSpPr>
              <a:spLocks noChangeArrowheads="1"/>
            </p:cNvSpPr>
            <p:nvPr/>
          </p:nvSpPr>
          <p:spPr bwMode="auto">
            <a:xfrm>
              <a:off x="3058" y="1661"/>
              <a:ext cx="650" cy="89"/>
            </a:xfrm>
            <a:prstGeom prst="rect">
              <a:avLst/>
            </a:prstGeom>
            <a:noFill/>
            <a:ln w="9525">
              <a:noFill/>
              <a:miter lim="800000"/>
              <a:headEnd/>
              <a:tailEnd/>
            </a:ln>
          </p:spPr>
          <p:txBody>
            <a:bodyPr wrap="none" lIns="0" tIns="0" rIns="0" bIns="0">
              <a:spAutoFit/>
            </a:bodyPr>
            <a:lstStyle/>
            <a:p>
              <a:pPr>
                <a:defRPr/>
              </a:pPr>
              <a:r>
                <a:rPr lang="en-US" sz="1200" dirty="0">
                  <a:solidFill>
                    <a:srgbClr val="000000"/>
                  </a:solidFill>
                </a:rPr>
                <a:t>Regional Level</a:t>
              </a:r>
              <a:endParaRPr lang="en-US" sz="1200" dirty="0">
                <a:effectLst>
                  <a:outerShdw blurRad="38100" dist="38100" dir="2700000" algn="tl">
                    <a:srgbClr val="000000"/>
                  </a:outerShdw>
                </a:effectLst>
              </a:endParaRPr>
            </a:p>
          </p:txBody>
        </p:sp>
        <p:sp>
          <p:nvSpPr>
            <p:cNvPr id="295010" name="Rectangle 98"/>
            <p:cNvSpPr>
              <a:spLocks noChangeArrowheads="1"/>
            </p:cNvSpPr>
            <p:nvPr/>
          </p:nvSpPr>
          <p:spPr bwMode="auto">
            <a:xfrm>
              <a:off x="3601" y="1661"/>
              <a:ext cx="17"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11" name="Rectangle 99"/>
            <p:cNvSpPr>
              <a:spLocks noChangeArrowheads="1"/>
            </p:cNvSpPr>
            <p:nvPr/>
          </p:nvSpPr>
          <p:spPr bwMode="auto">
            <a:xfrm>
              <a:off x="2769" y="2054"/>
              <a:ext cx="326"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District</a:t>
              </a:r>
              <a:endParaRPr lang="en-US" sz="1200">
                <a:effectLst>
                  <a:outerShdw blurRad="38100" dist="38100" dir="2700000" algn="tl">
                    <a:srgbClr val="000000"/>
                  </a:outerShdw>
                </a:effectLst>
              </a:endParaRPr>
            </a:p>
          </p:txBody>
        </p:sp>
        <p:sp>
          <p:nvSpPr>
            <p:cNvPr id="295012" name="Rectangle 100"/>
            <p:cNvSpPr>
              <a:spLocks noChangeArrowheads="1"/>
            </p:cNvSpPr>
            <p:nvPr/>
          </p:nvSpPr>
          <p:spPr bwMode="auto">
            <a:xfrm>
              <a:off x="3040" y="2054"/>
              <a:ext cx="17"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13" name="Rectangle 101"/>
            <p:cNvSpPr>
              <a:spLocks noChangeArrowheads="1"/>
            </p:cNvSpPr>
            <p:nvPr/>
          </p:nvSpPr>
          <p:spPr bwMode="auto">
            <a:xfrm>
              <a:off x="2936" y="2141"/>
              <a:ext cx="0" cy="92"/>
            </a:xfrm>
            <a:prstGeom prst="rect">
              <a:avLst/>
            </a:prstGeom>
            <a:noFill/>
            <a:ln w="9525">
              <a:noFill/>
              <a:miter lim="800000"/>
              <a:headEnd/>
              <a:tailEnd/>
            </a:ln>
          </p:spPr>
          <p:txBody>
            <a:bodyPr wrap="none" lIns="0" tIns="0" rIns="0" bIns="0">
              <a:spAutoFit/>
            </a:bodyPr>
            <a:lstStyle/>
            <a:p>
              <a:pPr>
                <a:defRPr/>
              </a:pPr>
              <a:endParaRPr lang="en-US" sz="1200" dirty="0">
                <a:effectLst>
                  <a:outerShdw blurRad="38100" dist="38100" dir="2700000" algn="tl">
                    <a:srgbClr val="000000"/>
                  </a:outerShdw>
                </a:effectLst>
              </a:endParaRPr>
            </a:p>
          </p:txBody>
        </p:sp>
        <p:sp>
          <p:nvSpPr>
            <p:cNvPr id="295014" name="Rectangle 102"/>
            <p:cNvSpPr>
              <a:spLocks noChangeArrowheads="1"/>
            </p:cNvSpPr>
            <p:nvPr/>
          </p:nvSpPr>
          <p:spPr bwMode="auto">
            <a:xfrm>
              <a:off x="3143" y="2141"/>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15" name="Rectangle 103"/>
            <p:cNvSpPr>
              <a:spLocks noChangeArrowheads="1"/>
            </p:cNvSpPr>
            <p:nvPr/>
          </p:nvSpPr>
          <p:spPr bwMode="auto">
            <a:xfrm>
              <a:off x="2661" y="2172"/>
              <a:ext cx="600" cy="213"/>
            </a:xfrm>
            <a:prstGeom prst="rect">
              <a:avLst/>
            </a:prstGeom>
            <a:noFill/>
            <a:ln w="9525">
              <a:noFill/>
              <a:miter lim="800000"/>
              <a:headEnd/>
              <a:tailEnd/>
            </a:ln>
          </p:spPr>
          <p:txBody>
            <a:bodyPr wrap="square" lIns="0" tIns="0" rIns="0" bIns="0">
              <a:spAutoFit/>
            </a:bodyPr>
            <a:lstStyle/>
            <a:p>
              <a:pPr>
                <a:defRPr/>
              </a:pPr>
              <a:r>
                <a:rPr lang="en-US" sz="1400" dirty="0">
                  <a:solidFill>
                    <a:srgbClr val="000000"/>
                  </a:solidFill>
                  <a:latin typeface="Calibri" pitchFamily="34" charset="0"/>
                  <a:cs typeface="Calibri" pitchFamily="34" charset="0"/>
                </a:rPr>
                <a:t>Platforms: SI innovations</a:t>
              </a:r>
              <a:endParaRPr lang="en-US" sz="1400" dirty="0">
                <a:effectLst>
                  <a:outerShdw blurRad="38100" dist="38100" dir="2700000" algn="tl">
                    <a:srgbClr val="000000"/>
                  </a:outerShdw>
                </a:effectLst>
                <a:latin typeface="Calibri" pitchFamily="34" charset="0"/>
                <a:cs typeface="Calibri" pitchFamily="34" charset="0"/>
              </a:endParaRPr>
            </a:p>
          </p:txBody>
        </p:sp>
        <p:sp>
          <p:nvSpPr>
            <p:cNvPr id="295016" name="Rectangle 104"/>
            <p:cNvSpPr>
              <a:spLocks noChangeArrowheads="1"/>
            </p:cNvSpPr>
            <p:nvPr/>
          </p:nvSpPr>
          <p:spPr bwMode="auto">
            <a:xfrm>
              <a:off x="3245" y="2230"/>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17" name="Rectangle 105"/>
            <p:cNvSpPr>
              <a:spLocks noChangeArrowheads="1"/>
            </p:cNvSpPr>
            <p:nvPr/>
          </p:nvSpPr>
          <p:spPr bwMode="auto">
            <a:xfrm>
              <a:off x="4290" y="2054"/>
              <a:ext cx="326"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District</a:t>
              </a:r>
              <a:endParaRPr lang="en-US" sz="1200">
                <a:effectLst>
                  <a:outerShdw blurRad="38100" dist="38100" dir="2700000" algn="tl">
                    <a:srgbClr val="000000"/>
                  </a:outerShdw>
                </a:effectLst>
              </a:endParaRPr>
            </a:p>
          </p:txBody>
        </p:sp>
        <p:sp>
          <p:nvSpPr>
            <p:cNvPr id="295018" name="Rectangle 106"/>
            <p:cNvSpPr>
              <a:spLocks noChangeArrowheads="1"/>
            </p:cNvSpPr>
            <p:nvPr/>
          </p:nvSpPr>
          <p:spPr bwMode="auto">
            <a:xfrm>
              <a:off x="4561" y="2054"/>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19" name="Rectangle 107"/>
            <p:cNvSpPr>
              <a:spLocks noChangeArrowheads="1"/>
            </p:cNvSpPr>
            <p:nvPr/>
          </p:nvSpPr>
          <p:spPr bwMode="auto">
            <a:xfrm>
              <a:off x="4114" y="2141"/>
              <a:ext cx="695" cy="90"/>
            </a:xfrm>
            <a:prstGeom prst="rect">
              <a:avLst/>
            </a:prstGeom>
            <a:noFill/>
            <a:ln w="9525">
              <a:noFill/>
              <a:miter lim="800000"/>
              <a:headEnd/>
              <a:tailEnd/>
            </a:ln>
          </p:spPr>
          <p:txBody>
            <a:bodyPr wrap="none" lIns="0" tIns="0" rIns="0" bIns="0">
              <a:spAutoFit/>
            </a:bodyPr>
            <a:lstStyle/>
            <a:p>
              <a:pPr>
                <a:defRPr/>
              </a:pPr>
              <a:r>
                <a:rPr lang="en-US" sz="1200" dirty="0">
                  <a:solidFill>
                    <a:srgbClr val="000000"/>
                  </a:solidFill>
                </a:rPr>
                <a:t>No intervention</a:t>
              </a:r>
              <a:endParaRPr lang="en-US" sz="1200" dirty="0">
                <a:effectLst>
                  <a:outerShdw blurRad="38100" dist="38100" dir="2700000" algn="tl">
                    <a:srgbClr val="000000"/>
                  </a:outerShdw>
                </a:effectLst>
              </a:endParaRPr>
            </a:p>
          </p:txBody>
        </p:sp>
        <p:sp>
          <p:nvSpPr>
            <p:cNvPr id="295020" name="Rectangle 108"/>
            <p:cNvSpPr>
              <a:spLocks noChangeArrowheads="1"/>
            </p:cNvSpPr>
            <p:nvPr/>
          </p:nvSpPr>
          <p:spPr bwMode="auto">
            <a:xfrm>
              <a:off x="4685" y="2141"/>
              <a:ext cx="17"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21" name="Rectangle 109"/>
            <p:cNvSpPr>
              <a:spLocks noChangeArrowheads="1"/>
            </p:cNvSpPr>
            <p:nvPr/>
          </p:nvSpPr>
          <p:spPr bwMode="auto">
            <a:xfrm>
              <a:off x="4097" y="2230"/>
              <a:ext cx="730" cy="90"/>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a:t>
              </a:r>
              <a:r>
                <a:rPr lang="en-US" sz="1200">
                  <a:solidFill>
                    <a:srgbClr val="000000"/>
                  </a:solidFill>
                </a:rPr>
                <a:t>Counterfactual”</a:t>
              </a:r>
              <a:endParaRPr lang="en-US" sz="1200">
                <a:effectLst>
                  <a:outerShdw blurRad="38100" dist="38100" dir="2700000" algn="tl">
                    <a:srgbClr val="000000"/>
                  </a:outerShdw>
                </a:effectLst>
              </a:endParaRPr>
            </a:p>
          </p:txBody>
        </p:sp>
        <p:sp>
          <p:nvSpPr>
            <p:cNvPr id="295022" name="Rectangle 110"/>
            <p:cNvSpPr>
              <a:spLocks noChangeArrowheads="1"/>
            </p:cNvSpPr>
            <p:nvPr/>
          </p:nvSpPr>
          <p:spPr bwMode="auto">
            <a:xfrm>
              <a:off x="4705" y="2230"/>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7" name="Group 113"/>
            <p:cNvGrpSpPr>
              <a:grpSpLocks/>
            </p:cNvGrpSpPr>
            <p:nvPr/>
          </p:nvGrpSpPr>
          <p:grpSpPr bwMode="auto">
            <a:xfrm>
              <a:off x="2007" y="2878"/>
              <a:ext cx="338" cy="170"/>
              <a:chOff x="2007" y="2878"/>
              <a:chExt cx="338" cy="170"/>
            </a:xfrm>
          </p:grpSpPr>
          <p:sp>
            <p:nvSpPr>
              <p:cNvPr id="295023" name="Rectangle 111"/>
              <p:cNvSpPr>
                <a:spLocks noChangeArrowheads="1"/>
              </p:cNvSpPr>
              <p:nvPr/>
            </p:nvSpPr>
            <p:spPr bwMode="auto">
              <a:xfrm>
                <a:off x="2007" y="2878"/>
                <a:ext cx="338"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24" name="Rectangle 112"/>
              <p:cNvSpPr>
                <a:spLocks noChangeArrowheads="1"/>
              </p:cNvSpPr>
              <p:nvPr/>
            </p:nvSpPr>
            <p:spPr bwMode="auto">
              <a:xfrm>
                <a:off x="2007" y="2878"/>
                <a:ext cx="338"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26" name="Rectangle 114"/>
            <p:cNvSpPr>
              <a:spLocks noChangeArrowheads="1"/>
            </p:cNvSpPr>
            <p:nvPr/>
          </p:nvSpPr>
          <p:spPr bwMode="auto">
            <a:xfrm>
              <a:off x="2037" y="2907"/>
              <a:ext cx="304"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27" name="Rectangle 115"/>
            <p:cNvSpPr>
              <a:spLocks noChangeArrowheads="1"/>
            </p:cNvSpPr>
            <p:nvPr/>
          </p:nvSpPr>
          <p:spPr bwMode="auto">
            <a:xfrm>
              <a:off x="2293" y="2907"/>
              <a:ext cx="17"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8" name="Group 118"/>
            <p:cNvGrpSpPr>
              <a:grpSpLocks/>
            </p:cNvGrpSpPr>
            <p:nvPr/>
          </p:nvGrpSpPr>
          <p:grpSpPr bwMode="auto">
            <a:xfrm>
              <a:off x="2486" y="2878"/>
              <a:ext cx="338" cy="170"/>
              <a:chOff x="2486" y="2878"/>
              <a:chExt cx="338" cy="170"/>
            </a:xfrm>
          </p:grpSpPr>
          <p:sp>
            <p:nvSpPr>
              <p:cNvPr id="295028" name="Rectangle 116"/>
              <p:cNvSpPr>
                <a:spLocks noChangeArrowheads="1"/>
              </p:cNvSpPr>
              <p:nvPr/>
            </p:nvSpPr>
            <p:spPr bwMode="auto">
              <a:xfrm>
                <a:off x="2486" y="2878"/>
                <a:ext cx="338"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29" name="Rectangle 117"/>
              <p:cNvSpPr>
                <a:spLocks noChangeArrowheads="1"/>
              </p:cNvSpPr>
              <p:nvPr/>
            </p:nvSpPr>
            <p:spPr bwMode="auto">
              <a:xfrm>
                <a:off x="2486" y="2878"/>
                <a:ext cx="338"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31" name="Rectangle 119"/>
            <p:cNvSpPr>
              <a:spLocks noChangeArrowheads="1"/>
            </p:cNvSpPr>
            <p:nvPr/>
          </p:nvSpPr>
          <p:spPr bwMode="auto">
            <a:xfrm>
              <a:off x="2515" y="2907"/>
              <a:ext cx="303"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32" name="Rectangle 120"/>
            <p:cNvSpPr>
              <a:spLocks noChangeArrowheads="1"/>
            </p:cNvSpPr>
            <p:nvPr/>
          </p:nvSpPr>
          <p:spPr bwMode="auto">
            <a:xfrm>
              <a:off x="2772" y="2907"/>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9" name="Group 123"/>
            <p:cNvGrpSpPr>
              <a:grpSpLocks/>
            </p:cNvGrpSpPr>
            <p:nvPr/>
          </p:nvGrpSpPr>
          <p:grpSpPr bwMode="auto">
            <a:xfrm>
              <a:off x="2909" y="2878"/>
              <a:ext cx="338" cy="170"/>
              <a:chOff x="2909" y="2878"/>
              <a:chExt cx="338" cy="170"/>
            </a:xfrm>
          </p:grpSpPr>
          <p:sp>
            <p:nvSpPr>
              <p:cNvPr id="295033" name="Rectangle 121"/>
              <p:cNvSpPr>
                <a:spLocks noChangeArrowheads="1"/>
              </p:cNvSpPr>
              <p:nvPr/>
            </p:nvSpPr>
            <p:spPr bwMode="auto">
              <a:xfrm>
                <a:off x="2909" y="2878"/>
                <a:ext cx="338"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34" name="Rectangle 122"/>
              <p:cNvSpPr>
                <a:spLocks noChangeArrowheads="1"/>
              </p:cNvSpPr>
              <p:nvPr/>
            </p:nvSpPr>
            <p:spPr bwMode="auto">
              <a:xfrm>
                <a:off x="2909" y="2878"/>
                <a:ext cx="338"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36" name="Rectangle 124"/>
            <p:cNvSpPr>
              <a:spLocks noChangeArrowheads="1"/>
            </p:cNvSpPr>
            <p:nvPr/>
          </p:nvSpPr>
          <p:spPr bwMode="auto">
            <a:xfrm>
              <a:off x="2940" y="2907"/>
              <a:ext cx="303"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37" name="Rectangle 125"/>
            <p:cNvSpPr>
              <a:spLocks noChangeArrowheads="1"/>
            </p:cNvSpPr>
            <p:nvPr/>
          </p:nvSpPr>
          <p:spPr bwMode="auto">
            <a:xfrm>
              <a:off x="3195" y="2907"/>
              <a:ext cx="16"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10" name="Group 128"/>
            <p:cNvGrpSpPr>
              <a:grpSpLocks/>
            </p:cNvGrpSpPr>
            <p:nvPr/>
          </p:nvGrpSpPr>
          <p:grpSpPr bwMode="auto">
            <a:xfrm>
              <a:off x="3782" y="2878"/>
              <a:ext cx="338" cy="170"/>
              <a:chOff x="3782" y="2878"/>
              <a:chExt cx="338" cy="170"/>
            </a:xfrm>
          </p:grpSpPr>
          <p:sp>
            <p:nvSpPr>
              <p:cNvPr id="295038" name="Rectangle 126"/>
              <p:cNvSpPr>
                <a:spLocks noChangeArrowheads="1"/>
              </p:cNvSpPr>
              <p:nvPr/>
            </p:nvSpPr>
            <p:spPr bwMode="auto">
              <a:xfrm>
                <a:off x="3782" y="2878"/>
                <a:ext cx="340"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39" name="Rectangle 127"/>
              <p:cNvSpPr>
                <a:spLocks noChangeArrowheads="1"/>
              </p:cNvSpPr>
              <p:nvPr/>
            </p:nvSpPr>
            <p:spPr bwMode="auto">
              <a:xfrm>
                <a:off x="3782" y="2878"/>
                <a:ext cx="340"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41" name="Rectangle 129"/>
            <p:cNvSpPr>
              <a:spLocks noChangeArrowheads="1"/>
            </p:cNvSpPr>
            <p:nvPr/>
          </p:nvSpPr>
          <p:spPr bwMode="auto">
            <a:xfrm>
              <a:off x="3812" y="2907"/>
              <a:ext cx="302"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42" name="Rectangle 130"/>
            <p:cNvSpPr>
              <a:spLocks noChangeArrowheads="1"/>
            </p:cNvSpPr>
            <p:nvPr/>
          </p:nvSpPr>
          <p:spPr bwMode="auto">
            <a:xfrm>
              <a:off x="4068" y="2907"/>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11" name="Group 133"/>
            <p:cNvGrpSpPr>
              <a:grpSpLocks/>
            </p:cNvGrpSpPr>
            <p:nvPr/>
          </p:nvGrpSpPr>
          <p:grpSpPr bwMode="auto">
            <a:xfrm>
              <a:off x="4205" y="2878"/>
              <a:ext cx="338" cy="170"/>
              <a:chOff x="4205" y="2878"/>
              <a:chExt cx="338" cy="170"/>
            </a:xfrm>
          </p:grpSpPr>
          <p:sp>
            <p:nvSpPr>
              <p:cNvPr id="295043" name="Rectangle 131"/>
              <p:cNvSpPr>
                <a:spLocks noChangeArrowheads="1"/>
              </p:cNvSpPr>
              <p:nvPr/>
            </p:nvSpPr>
            <p:spPr bwMode="auto">
              <a:xfrm>
                <a:off x="4205" y="2878"/>
                <a:ext cx="338"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44" name="Rectangle 132"/>
              <p:cNvSpPr>
                <a:spLocks noChangeArrowheads="1"/>
              </p:cNvSpPr>
              <p:nvPr/>
            </p:nvSpPr>
            <p:spPr bwMode="auto">
              <a:xfrm>
                <a:off x="4205" y="2878"/>
                <a:ext cx="338"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46" name="Rectangle 134"/>
            <p:cNvSpPr>
              <a:spLocks noChangeArrowheads="1"/>
            </p:cNvSpPr>
            <p:nvPr/>
          </p:nvSpPr>
          <p:spPr bwMode="auto">
            <a:xfrm>
              <a:off x="4236" y="2907"/>
              <a:ext cx="303"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47" name="Rectangle 135"/>
            <p:cNvSpPr>
              <a:spLocks noChangeArrowheads="1"/>
            </p:cNvSpPr>
            <p:nvPr/>
          </p:nvSpPr>
          <p:spPr bwMode="auto">
            <a:xfrm>
              <a:off x="4491" y="2907"/>
              <a:ext cx="16"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grpSp>
          <p:nvGrpSpPr>
            <p:cNvPr id="12" name="Group 138"/>
            <p:cNvGrpSpPr>
              <a:grpSpLocks/>
            </p:cNvGrpSpPr>
            <p:nvPr/>
          </p:nvGrpSpPr>
          <p:grpSpPr bwMode="auto">
            <a:xfrm>
              <a:off x="4628" y="2878"/>
              <a:ext cx="338" cy="170"/>
              <a:chOff x="4628" y="2878"/>
              <a:chExt cx="338" cy="170"/>
            </a:xfrm>
          </p:grpSpPr>
          <p:sp>
            <p:nvSpPr>
              <p:cNvPr id="295048" name="Rectangle 136"/>
              <p:cNvSpPr>
                <a:spLocks noChangeArrowheads="1"/>
              </p:cNvSpPr>
              <p:nvPr/>
            </p:nvSpPr>
            <p:spPr bwMode="auto">
              <a:xfrm>
                <a:off x="4628" y="2878"/>
                <a:ext cx="338" cy="170"/>
              </a:xfrm>
              <a:prstGeom prst="rect">
                <a:avLst/>
              </a:prstGeom>
              <a:solidFill>
                <a:srgbClr val="FFFFFF"/>
              </a:solidFill>
              <a:ln w="9525">
                <a:no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95049" name="Rectangle 137"/>
              <p:cNvSpPr>
                <a:spLocks noChangeArrowheads="1"/>
              </p:cNvSpPr>
              <p:nvPr/>
            </p:nvSpPr>
            <p:spPr bwMode="auto">
              <a:xfrm>
                <a:off x="4628" y="2878"/>
                <a:ext cx="338" cy="170"/>
              </a:xfrm>
              <a:prstGeom prst="rect">
                <a:avLst/>
              </a:prstGeom>
              <a:noFill/>
              <a:ln w="7938" cap="rnd">
                <a:solidFill>
                  <a:srgbClr val="000000"/>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295051" name="Rectangle 139"/>
            <p:cNvSpPr>
              <a:spLocks noChangeArrowheads="1"/>
            </p:cNvSpPr>
            <p:nvPr/>
          </p:nvSpPr>
          <p:spPr bwMode="auto">
            <a:xfrm>
              <a:off x="4657" y="2907"/>
              <a:ext cx="304" cy="90"/>
            </a:xfrm>
            <a:prstGeom prst="rect">
              <a:avLst/>
            </a:prstGeom>
            <a:noFill/>
            <a:ln w="9525">
              <a:noFill/>
              <a:miter lim="800000"/>
              <a:headEnd/>
              <a:tailEnd/>
            </a:ln>
          </p:spPr>
          <p:txBody>
            <a:bodyPr wrap="none" lIns="0" tIns="0" rIns="0" bIns="0">
              <a:spAutoFit/>
            </a:bodyPr>
            <a:lstStyle/>
            <a:p>
              <a:pPr>
                <a:defRPr/>
              </a:pPr>
              <a:r>
                <a:rPr lang="en-US" sz="1200">
                  <a:solidFill>
                    <a:srgbClr val="000000"/>
                  </a:solidFill>
                </a:rPr>
                <a:t>Village</a:t>
              </a:r>
              <a:endParaRPr lang="en-US" sz="1200">
                <a:effectLst>
                  <a:outerShdw blurRad="38100" dist="38100" dir="2700000" algn="tl">
                    <a:srgbClr val="000000"/>
                  </a:outerShdw>
                </a:effectLst>
              </a:endParaRPr>
            </a:p>
          </p:txBody>
        </p:sp>
        <p:sp>
          <p:nvSpPr>
            <p:cNvPr id="295052" name="Rectangle 140"/>
            <p:cNvSpPr>
              <a:spLocks noChangeArrowheads="1"/>
            </p:cNvSpPr>
            <p:nvPr/>
          </p:nvSpPr>
          <p:spPr bwMode="auto">
            <a:xfrm>
              <a:off x="4913" y="2907"/>
              <a:ext cx="15" cy="67"/>
            </a:xfrm>
            <a:prstGeom prst="rect">
              <a:avLst/>
            </a:prstGeom>
            <a:noFill/>
            <a:ln w="9525">
              <a:noFill/>
              <a:miter lim="800000"/>
              <a:headEnd/>
              <a:tailEnd/>
            </a:ln>
          </p:spPr>
          <p:txBody>
            <a:bodyPr wrap="none" lIns="0" tIns="0" rIns="0" bIns="0">
              <a:spAutoFit/>
            </a:bodyPr>
            <a:lstStyle/>
            <a:p>
              <a:pPr>
                <a:defRPr/>
              </a:pPr>
              <a:r>
                <a:rPr lang="en-US" sz="900" b="0">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53" name="Rectangle 141"/>
            <p:cNvSpPr>
              <a:spLocks noChangeArrowheads="1"/>
            </p:cNvSpPr>
            <p:nvPr/>
          </p:nvSpPr>
          <p:spPr bwMode="auto">
            <a:xfrm>
              <a:off x="2103" y="3074"/>
              <a:ext cx="161" cy="89"/>
            </a:xfrm>
            <a:prstGeom prst="rect">
              <a:avLst/>
            </a:prstGeom>
            <a:noFill/>
            <a:ln w="9525">
              <a:noFill/>
              <a:miter lim="800000"/>
              <a:headEnd/>
              <a:tailEnd/>
            </a:ln>
          </p:spPr>
          <p:txBody>
            <a:bodyPr wrap="none" lIns="0" tIns="0" rIns="0" bIns="0">
              <a:spAutoFit/>
            </a:bodyPr>
            <a:lstStyle/>
            <a:p>
              <a:pPr>
                <a:defRPr/>
              </a:pPr>
              <a:r>
                <a:rPr lang="en-US" sz="1200" i="1" dirty="0">
                  <a:solidFill>
                    <a:srgbClr val="000000"/>
                  </a:solidFill>
                </a:rPr>
                <a:t>TF1</a:t>
              </a:r>
              <a:endParaRPr lang="en-US" sz="1200" dirty="0">
                <a:effectLst>
                  <a:outerShdw blurRad="38100" dist="38100" dir="2700000" algn="tl">
                    <a:srgbClr val="000000"/>
                  </a:outerShdw>
                </a:effectLst>
              </a:endParaRPr>
            </a:p>
          </p:txBody>
        </p:sp>
        <p:sp>
          <p:nvSpPr>
            <p:cNvPr id="295054" name="Rectangle 142"/>
            <p:cNvSpPr>
              <a:spLocks noChangeArrowheads="1"/>
            </p:cNvSpPr>
            <p:nvPr/>
          </p:nvSpPr>
          <p:spPr bwMode="auto">
            <a:xfrm>
              <a:off x="2238" y="3074"/>
              <a:ext cx="15" cy="67"/>
            </a:xfrm>
            <a:prstGeom prst="rect">
              <a:avLst/>
            </a:prstGeom>
            <a:noFill/>
            <a:ln w="9525">
              <a:noFill/>
              <a:miter lim="800000"/>
              <a:headEnd/>
              <a:tailEnd/>
            </a:ln>
          </p:spPr>
          <p:txBody>
            <a:bodyPr wrap="none" lIns="0" tIns="0" rIns="0" bIns="0">
              <a:spAutoFit/>
            </a:bodyPr>
            <a:lstStyle/>
            <a:p>
              <a:pPr>
                <a:defRPr/>
              </a:pPr>
              <a:r>
                <a:rPr lang="en-US" sz="900" b="0" i="1">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55" name="Rectangle 143"/>
            <p:cNvSpPr>
              <a:spLocks noChangeArrowheads="1"/>
            </p:cNvSpPr>
            <p:nvPr/>
          </p:nvSpPr>
          <p:spPr bwMode="auto">
            <a:xfrm>
              <a:off x="2554" y="3074"/>
              <a:ext cx="161" cy="89"/>
            </a:xfrm>
            <a:prstGeom prst="rect">
              <a:avLst/>
            </a:prstGeom>
            <a:noFill/>
            <a:ln w="9525">
              <a:noFill/>
              <a:miter lim="800000"/>
              <a:headEnd/>
              <a:tailEnd/>
            </a:ln>
          </p:spPr>
          <p:txBody>
            <a:bodyPr wrap="none" lIns="0" tIns="0" rIns="0" bIns="0">
              <a:spAutoFit/>
            </a:bodyPr>
            <a:lstStyle/>
            <a:p>
              <a:pPr>
                <a:defRPr/>
              </a:pPr>
              <a:r>
                <a:rPr lang="en-US" sz="1200" i="1" dirty="0">
                  <a:solidFill>
                    <a:srgbClr val="000000"/>
                  </a:solidFill>
                </a:rPr>
                <a:t>TF2</a:t>
              </a:r>
              <a:endParaRPr lang="en-US" sz="1200" dirty="0">
                <a:effectLst>
                  <a:outerShdw blurRad="38100" dist="38100" dir="2700000" algn="tl">
                    <a:srgbClr val="000000"/>
                  </a:outerShdw>
                </a:effectLst>
              </a:endParaRPr>
            </a:p>
          </p:txBody>
        </p:sp>
        <p:sp>
          <p:nvSpPr>
            <p:cNvPr id="295056" name="Rectangle 144"/>
            <p:cNvSpPr>
              <a:spLocks noChangeArrowheads="1"/>
            </p:cNvSpPr>
            <p:nvPr/>
          </p:nvSpPr>
          <p:spPr bwMode="auto">
            <a:xfrm>
              <a:off x="2689" y="3074"/>
              <a:ext cx="15" cy="67"/>
            </a:xfrm>
            <a:prstGeom prst="rect">
              <a:avLst/>
            </a:prstGeom>
            <a:noFill/>
            <a:ln w="9525">
              <a:noFill/>
              <a:miter lim="800000"/>
              <a:headEnd/>
              <a:tailEnd/>
            </a:ln>
          </p:spPr>
          <p:txBody>
            <a:bodyPr wrap="none" lIns="0" tIns="0" rIns="0" bIns="0">
              <a:spAutoFit/>
            </a:bodyPr>
            <a:lstStyle/>
            <a:p>
              <a:pPr>
                <a:defRPr/>
              </a:pPr>
              <a:r>
                <a:rPr lang="en-US" sz="900" b="0" i="1">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57" name="Rectangle 145"/>
            <p:cNvSpPr>
              <a:spLocks noChangeArrowheads="1"/>
            </p:cNvSpPr>
            <p:nvPr/>
          </p:nvSpPr>
          <p:spPr bwMode="auto">
            <a:xfrm>
              <a:off x="2945" y="3072"/>
              <a:ext cx="150" cy="90"/>
            </a:xfrm>
            <a:prstGeom prst="rect">
              <a:avLst/>
            </a:prstGeom>
            <a:noFill/>
            <a:ln w="9525">
              <a:noFill/>
              <a:miter lim="800000"/>
              <a:headEnd/>
              <a:tailEnd/>
            </a:ln>
          </p:spPr>
          <p:txBody>
            <a:bodyPr wrap="none" lIns="0" tIns="0" rIns="0" bIns="0">
              <a:spAutoFit/>
            </a:bodyPr>
            <a:lstStyle/>
            <a:p>
              <a:pPr>
                <a:defRPr/>
              </a:pPr>
              <a:r>
                <a:rPr lang="en-US" sz="1200" i="1">
                  <a:solidFill>
                    <a:srgbClr val="000000"/>
                  </a:solidFill>
                </a:rPr>
                <a:t>No </a:t>
              </a:r>
              <a:endParaRPr lang="en-US" sz="1200">
                <a:effectLst>
                  <a:outerShdw blurRad="38100" dist="38100" dir="2700000" algn="tl">
                    <a:srgbClr val="000000"/>
                  </a:outerShdw>
                </a:effectLst>
              </a:endParaRPr>
            </a:p>
          </p:txBody>
        </p:sp>
        <p:sp>
          <p:nvSpPr>
            <p:cNvPr id="295058" name="Rectangle 146"/>
            <p:cNvSpPr>
              <a:spLocks noChangeArrowheads="1"/>
            </p:cNvSpPr>
            <p:nvPr/>
          </p:nvSpPr>
          <p:spPr bwMode="auto">
            <a:xfrm>
              <a:off x="2869" y="3154"/>
              <a:ext cx="547" cy="90"/>
            </a:xfrm>
            <a:prstGeom prst="rect">
              <a:avLst/>
            </a:prstGeom>
            <a:noFill/>
            <a:ln w="9525">
              <a:noFill/>
              <a:miter lim="800000"/>
              <a:headEnd/>
              <a:tailEnd/>
            </a:ln>
          </p:spPr>
          <p:txBody>
            <a:bodyPr wrap="none" lIns="0" tIns="0" rIns="0" bIns="0">
              <a:spAutoFit/>
            </a:bodyPr>
            <a:lstStyle/>
            <a:p>
              <a:pPr>
                <a:defRPr/>
              </a:pPr>
              <a:r>
                <a:rPr lang="en-US" sz="1200" i="1">
                  <a:solidFill>
                    <a:srgbClr val="000000"/>
                  </a:solidFill>
                </a:rPr>
                <a:t>intervention</a:t>
              </a:r>
              <a:endParaRPr lang="en-US" sz="1200">
                <a:effectLst>
                  <a:outerShdw blurRad="38100" dist="38100" dir="2700000" algn="tl">
                    <a:srgbClr val="000000"/>
                  </a:outerShdw>
                </a:effectLst>
              </a:endParaRPr>
            </a:p>
          </p:txBody>
        </p:sp>
        <p:sp>
          <p:nvSpPr>
            <p:cNvPr id="295059" name="Rectangle 147"/>
            <p:cNvSpPr>
              <a:spLocks noChangeArrowheads="1"/>
            </p:cNvSpPr>
            <p:nvPr/>
          </p:nvSpPr>
          <p:spPr bwMode="auto">
            <a:xfrm>
              <a:off x="3302" y="3154"/>
              <a:ext cx="15" cy="68"/>
            </a:xfrm>
            <a:prstGeom prst="rect">
              <a:avLst/>
            </a:prstGeom>
            <a:noFill/>
            <a:ln w="9525">
              <a:noFill/>
              <a:miter lim="800000"/>
              <a:headEnd/>
              <a:tailEnd/>
            </a:ln>
          </p:spPr>
          <p:txBody>
            <a:bodyPr wrap="none" lIns="0" tIns="0" rIns="0" bIns="0">
              <a:spAutoFit/>
            </a:bodyPr>
            <a:lstStyle/>
            <a:p>
              <a:pPr>
                <a:defRPr/>
              </a:pPr>
              <a:r>
                <a:rPr lang="en-US" sz="900" b="0" i="1">
                  <a:solidFill>
                    <a:srgbClr val="000000"/>
                  </a:solidFill>
                  <a:latin typeface="Times New Roman" pitchFamily="18" charset="0"/>
                </a:rPr>
                <a:t> </a:t>
              </a:r>
              <a:endParaRPr lang="en-US">
                <a:effectLst>
                  <a:outerShdw blurRad="38100" dist="38100" dir="2700000" algn="tl">
                    <a:srgbClr val="000000"/>
                  </a:outerShdw>
                </a:effectLst>
              </a:endParaRPr>
            </a:p>
          </p:txBody>
        </p:sp>
        <p:sp>
          <p:nvSpPr>
            <p:cNvPr id="295060" name="Oval 148"/>
            <p:cNvSpPr>
              <a:spLocks noChangeArrowheads="1"/>
            </p:cNvSpPr>
            <p:nvPr/>
          </p:nvSpPr>
          <p:spPr bwMode="auto">
            <a:xfrm>
              <a:off x="1894" y="2652"/>
              <a:ext cx="1578" cy="847"/>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95061" name="Oval 149"/>
            <p:cNvSpPr>
              <a:spLocks noChangeArrowheads="1"/>
            </p:cNvSpPr>
            <p:nvPr/>
          </p:nvSpPr>
          <p:spPr bwMode="auto">
            <a:xfrm>
              <a:off x="3646" y="2652"/>
              <a:ext cx="1461" cy="622"/>
            </a:xfrm>
            <a:prstGeom prst="ellipse">
              <a:avLst/>
            </a:prstGeom>
            <a:noFill/>
            <a:ln w="7938" cap="rnd">
              <a:solidFill>
                <a:srgbClr val="000000"/>
              </a:solidFill>
              <a:round/>
              <a:headEnd/>
              <a:tailEnd/>
            </a:ln>
          </p:spPr>
          <p:txBody>
            <a:bodyPr/>
            <a:lstStyle/>
            <a:p>
              <a:pPr>
                <a:defRPr/>
              </a:pPr>
              <a:endParaRPr lang="en-US">
                <a:effectLst>
                  <a:outerShdw blurRad="38100" dist="38100" dir="2700000" algn="tl">
                    <a:srgbClr val="000000">
                      <a:alpha val="43137"/>
                    </a:srgbClr>
                  </a:outerShdw>
                </a:effectLst>
              </a:endParaRPr>
            </a:p>
          </p:txBody>
        </p:sp>
      </p:grpSp>
      <p:sp>
        <p:nvSpPr>
          <p:cNvPr id="3079" name="Text Box 150"/>
          <p:cNvSpPr txBox="1">
            <a:spLocks noChangeArrowheads="1"/>
          </p:cNvSpPr>
          <p:nvPr/>
        </p:nvSpPr>
        <p:spPr bwMode="auto">
          <a:xfrm>
            <a:off x="12276" y="1784372"/>
            <a:ext cx="2759524" cy="496268"/>
          </a:xfrm>
          <a:prstGeom prst="rect">
            <a:avLst/>
          </a:prstGeom>
          <a:solidFill>
            <a:srgbClr val="FFFFFF"/>
          </a:solidFill>
          <a:ln w="9525">
            <a:noFill/>
            <a:miter lim="800000"/>
            <a:headEnd/>
            <a:tailEnd/>
          </a:ln>
        </p:spPr>
        <p:txBody>
          <a:bodyPr/>
          <a:lstStyle/>
          <a:p>
            <a:pPr algn="l"/>
            <a:r>
              <a:rPr lang="en-GB" sz="2400" dirty="0" smtClean="0">
                <a:solidFill>
                  <a:schemeClr val="tx1"/>
                </a:solidFill>
                <a:latin typeface="Calibri" pitchFamily="34" charset="0"/>
                <a:cs typeface="Calibri" pitchFamily="34" charset="0"/>
              </a:rPr>
              <a:t>Limited /</a:t>
            </a:r>
            <a:r>
              <a:rPr lang="en-GB" sz="2400" dirty="0">
                <a:solidFill>
                  <a:schemeClr val="tx1"/>
                </a:solidFill>
                <a:latin typeface="Calibri" pitchFamily="34" charset="0"/>
                <a:cs typeface="Calibri" pitchFamily="34" charset="0"/>
              </a:rPr>
              <a:t>observation</a:t>
            </a:r>
            <a:endParaRPr lang="en-US" sz="2400" dirty="0">
              <a:solidFill>
                <a:schemeClr val="tx1"/>
              </a:solidFill>
              <a:latin typeface="Calibri" pitchFamily="34" charset="0"/>
              <a:cs typeface="Calibri" pitchFamily="34" charset="0"/>
            </a:endParaRPr>
          </a:p>
        </p:txBody>
      </p:sp>
      <p:sp>
        <p:nvSpPr>
          <p:cNvPr id="295063" name="Text Box 151"/>
          <p:cNvSpPr txBox="1">
            <a:spLocks noChangeArrowheads="1"/>
          </p:cNvSpPr>
          <p:nvPr/>
        </p:nvSpPr>
        <p:spPr bwMode="auto">
          <a:xfrm>
            <a:off x="0" y="1306513"/>
            <a:ext cx="3059113" cy="401637"/>
          </a:xfrm>
          <a:prstGeom prst="rect">
            <a:avLst/>
          </a:prstGeom>
          <a:noFill/>
          <a:ln w="9525">
            <a:noFill/>
            <a:miter lim="800000"/>
            <a:headEnd/>
            <a:tailEnd/>
          </a:ln>
        </p:spPr>
        <p:txBody>
          <a:bodyPr/>
          <a:lstStyle/>
          <a:p>
            <a:pPr algn="l">
              <a:defRPr/>
            </a:pPr>
            <a:r>
              <a:rPr lang="en-GB" sz="1400">
                <a:solidFill>
                  <a:schemeClr val="tx1"/>
                </a:solidFill>
              </a:rPr>
              <a:t>Degree of intervention/ method</a:t>
            </a:r>
            <a:endParaRPr lang="en-US" sz="1400">
              <a:solidFill>
                <a:schemeClr val="tx1"/>
              </a:solidFill>
              <a:effectLst>
                <a:outerShdw blurRad="38100" dist="38100" dir="2700000" algn="tl">
                  <a:srgbClr val="FFFFFF"/>
                </a:outerShdw>
              </a:effectLst>
            </a:endParaRPr>
          </a:p>
        </p:txBody>
      </p:sp>
      <p:sp>
        <p:nvSpPr>
          <p:cNvPr id="295064" name="Text Box 152"/>
          <p:cNvSpPr txBox="1">
            <a:spLocks noChangeArrowheads="1"/>
          </p:cNvSpPr>
          <p:nvPr/>
        </p:nvSpPr>
        <p:spPr bwMode="auto">
          <a:xfrm>
            <a:off x="45613" y="2770428"/>
            <a:ext cx="2759524" cy="458539"/>
          </a:xfrm>
          <a:prstGeom prst="rect">
            <a:avLst/>
          </a:prstGeom>
          <a:solidFill>
            <a:srgbClr val="FFFFFF"/>
          </a:solidFill>
          <a:ln w="9525">
            <a:noFill/>
            <a:miter lim="800000"/>
            <a:headEnd/>
            <a:tailEnd/>
          </a:ln>
        </p:spPr>
        <p:txBody>
          <a:bodyPr/>
          <a:lstStyle/>
          <a:p>
            <a:pPr algn="l">
              <a:defRPr/>
            </a:pPr>
            <a:r>
              <a:rPr lang="en-GB" sz="2400" dirty="0" smtClean="0">
                <a:solidFill>
                  <a:schemeClr val="tx1"/>
                </a:solidFill>
                <a:latin typeface="Calibri" pitchFamily="34" charset="0"/>
                <a:cs typeface="Calibri" pitchFamily="34" charset="0"/>
              </a:rPr>
              <a:t>Limited /</a:t>
            </a:r>
            <a:r>
              <a:rPr lang="en-GB" sz="2400" dirty="0">
                <a:solidFill>
                  <a:schemeClr val="tx1"/>
                </a:solidFill>
                <a:latin typeface="Calibri" pitchFamily="34" charset="0"/>
                <a:cs typeface="Calibri" pitchFamily="34" charset="0"/>
              </a:rPr>
              <a:t>observation</a:t>
            </a:r>
            <a:endParaRPr lang="en-US" sz="2400" dirty="0">
              <a:solidFill>
                <a:schemeClr val="tx1"/>
              </a:solidFill>
              <a:effectLst>
                <a:outerShdw blurRad="38100" dist="38100" dir="2700000" algn="tl">
                  <a:srgbClr val="C0C0C0"/>
                </a:outerShdw>
              </a:effectLst>
              <a:latin typeface="Calibri" pitchFamily="34" charset="0"/>
              <a:cs typeface="Calibri" pitchFamily="34" charset="0"/>
            </a:endParaRPr>
          </a:p>
        </p:txBody>
      </p:sp>
      <p:sp>
        <p:nvSpPr>
          <p:cNvPr id="3082" name="Text Box 153"/>
          <p:cNvSpPr txBox="1">
            <a:spLocks noChangeArrowheads="1"/>
          </p:cNvSpPr>
          <p:nvPr/>
        </p:nvSpPr>
        <p:spPr bwMode="auto">
          <a:xfrm>
            <a:off x="17038" y="3678432"/>
            <a:ext cx="2826770" cy="504056"/>
          </a:xfrm>
          <a:prstGeom prst="rect">
            <a:avLst/>
          </a:prstGeom>
          <a:solidFill>
            <a:srgbClr val="FFFFFF"/>
          </a:solidFill>
          <a:ln w="9525">
            <a:noFill/>
            <a:miter lim="800000"/>
            <a:headEnd/>
            <a:tailEnd/>
          </a:ln>
        </p:spPr>
        <p:txBody>
          <a:bodyPr/>
          <a:lstStyle/>
          <a:p>
            <a:pPr algn="l"/>
            <a:r>
              <a:rPr lang="en-GB" sz="2400" dirty="0" smtClean="0">
                <a:solidFill>
                  <a:schemeClr val="tx1"/>
                </a:solidFill>
                <a:latin typeface="Calibri" pitchFamily="34" charset="0"/>
                <a:cs typeface="Calibri" pitchFamily="34" charset="0"/>
              </a:rPr>
              <a:t>Some /</a:t>
            </a:r>
            <a:r>
              <a:rPr lang="en-GB" sz="2400" dirty="0">
                <a:solidFill>
                  <a:schemeClr val="tx1"/>
                </a:solidFill>
                <a:latin typeface="Calibri" pitchFamily="34" charset="0"/>
                <a:cs typeface="Calibri" pitchFamily="34" charset="0"/>
              </a:rPr>
              <a:t>exploration</a:t>
            </a:r>
            <a:endParaRPr lang="en-US" sz="2400" dirty="0">
              <a:solidFill>
                <a:schemeClr val="tx1"/>
              </a:solidFill>
              <a:latin typeface="Calibri" pitchFamily="34" charset="0"/>
              <a:cs typeface="Calibri" pitchFamily="34" charset="0"/>
            </a:endParaRPr>
          </a:p>
        </p:txBody>
      </p:sp>
      <p:sp>
        <p:nvSpPr>
          <p:cNvPr id="295066" name="Text Box 154"/>
          <p:cNvSpPr txBox="1">
            <a:spLocks noChangeArrowheads="1"/>
          </p:cNvSpPr>
          <p:nvPr/>
        </p:nvSpPr>
        <p:spPr bwMode="auto">
          <a:xfrm>
            <a:off x="0" y="4581128"/>
            <a:ext cx="2843808" cy="1584176"/>
          </a:xfrm>
          <a:prstGeom prst="rect">
            <a:avLst/>
          </a:prstGeom>
          <a:solidFill>
            <a:srgbClr val="FFFFFF"/>
          </a:solidFill>
          <a:ln w="9525">
            <a:noFill/>
            <a:miter lim="800000"/>
            <a:headEnd/>
            <a:tailEnd/>
          </a:ln>
        </p:spPr>
        <p:txBody>
          <a:bodyPr/>
          <a:lstStyle/>
          <a:p>
            <a:pPr algn="l">
              <a:defRPr/>
            </a:pPr>
            <a:r>
              <a:rPr lang="en-GB" sz="2400" dirty="0">
                <a:solidFill>
                  <a:schemeClr val="tx1"/>
                </a:solidFill>
                <a:latin typeface="Calibri" pitchFamily="34" charset="0"/>
                <a:cs typeface="Calibri" pitchFamily="34" charset="0"/>
              </a:rPr>
              <a:t>High/Fisher or classical </a:t>
            </a:r>
            <a:r>
              <a:rPr lang="en-GB" sz="2400" dirty="0" smtClean="0">
                <a:solidFill>
                  <a:schemeClr val="tx1"/>
                </a:solidFill>
                <a:latin typeface="Calibri" pitchFamily="34" charset="0"/>
                <a:cs typeface="Calibri" pitchFamily="34" charset="0"/>
              </a:rPr>
              <a:t>experiment-</a:t>
            </a:r>
            <a:r>
              <a:rPr lang="en-GB" sz="2400" dirty="0" err="1" smtClean="0">
                <a:solidFill>
                  <a:schemeClr val="tx1"/>
                </a:solidFill>
                <a:latin typeface="Calibri" pitchFamily="34" charset="0"/>
                <a:cs typeface="Calibri" pitchFamily="34" charset="0"/>
              </a:rPr>
              <a:t>ation</a:t>
            </a:r>
            <a:r>
              <a:rPr lang="en-GB" sz="2400" dirty="0">
                <a:solidFill>
                  <a:schemeClr val="tx1"/>
                </a:solidFill>
                <a:latin typeface="Calibri" pitchFamily="34" charset="0"/>
                <a:cs typeface="Calibri" pitchFamily="34" charset="0"/>
              </a:rPr>
              <a:t>: </a:t>
            </a:r>
            <a:endParaRPr lang="en-GB" sz="2400" dirty="0" smtClean="0">
              <a:solidFill>
                <a:schemeClr val="tx1"/>
              </a:solidFill>
              <a:latin typeface="Calibri" pitchFamily="34" charset="0"/>
              <a:cs typeface="Calibri" pitchFamily="34" charset="0"/>
            </a:endParaRPr>
          </a:p>
          <a:p>
            <a:pPr algn="l">
              <a:defRPr/>
            </a:pPr>
            <a:r>
              <a:rPr lang="en-GB" sz="2400" dirty="0" smtClean="0">
                <a:solidFill>
                  <a:schemeClr val="tx1"/>
                </a:solidFill>
                <a:latin typeface="Calibri" pitchFamily="34" charset="0"/>
                <a:cs typeface="Calibri" pitchFamily="34" charset="0"/>
              </a:rPr>
              <a:t>Mother-Baby</a:t>
            </a:r>
            <a:r>
              <a:rPr lang="en-GB" sz="2400" dirty="0">
                <a:solidFill>
                  <a:schemeClr val="tx1"/>
                </a:solidFill>
                <a:latin typeface="Calibri" pitchFamily="34" charset="0"/>
                <a:cs typeface="Calibri" pitchFamily="34" charset="0"/>
              </a:rPr>
              <a:t>; RCTS</a:t>
            </a:r>
            <a:endParaRPr lang="en-US" sz="2400" dirty="0">
              <a:solidFill>
                <a:schemeClr val="tx1"/>
              </a:solidFill>
              <a:effectLst>
                <a:outerShdw blurRad="38100" dist="38100" dir="2700000" algn="tl">
                  <a:srgbClr val="C0C0C0"/>
                </a:outerShdw>
              </a:effectLst>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4915">
                                            <p:txEl>
                                              <p:pRg st="1" end="1"/>
                                            </p:txEl>
                                          </p:spTgt>
                                        </p:tgtEl>
                                        <p:attrNameLst>
                                          <p:attrName>style.visibility</p:attrName>
                                        </p:attrNameLst>
                                      </p:cBhvr>
                                      <p:to>
                                        <p:strVal val="visible"/>
                                      </p:to>
                                    </p:set>
                                    <p:animEffect transition="in" filter="dissolve">
                                      <p:cBhvr>
                                        <p:cTn id="7" dur="500"/>
                                        <p:tgtEl>
                                          <p:spTgt spid="2949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754"/>
            <a:ext cx="8229600" cy="634082"/>
          </a:xfrm>
        </p:spPr>
        <p:txBody>
          <a:bodyPr>
            <a:normAutofit fontScale="90000"/>
          </a:bodyPr>
          <a:lstStyle/>
          <a:p>
            <a:r>
              <a:rPr lang="en-AU" b="1" dirty="0" smtClean="0">
                <a:solidFill>
                  <a:srgbClr val="006600"/>
                </a:solidFill>
                <a:latin typeface="Arial" pitchFamily="34" charset="0"/>
                <a:cs typeface="Arial" pitchFamily="34" charset="0"/>
              </a:rPr>
              <a:t>Research Hypotheses</a:t>
            </a:r>
            <a:endParaRPr lang="en-AU" b="1" dirty="0">
              <a:solidFill>
                <a:srgbClr val="006600"/>
              </a:solidFill>
              <a:latin typeface="Arial" pitchFamily="34" charset="0"/>
              <a:cs typeface="Arial" pitchFamily="34" charset="0"/>
            </a:endParaRPr>
          </a:p>
        </p:txBody>
      </p:sp>
      <p:sp>
        <p:nvSpPr>
          <p:cNvPr id="3" name="Content Placeholder 2"/>
          <p:cNvSpPr>
            <a:spLocks noGrp="1"/>
          </p:cNvSpPr>
          <p:nvPr>
            <p:ph idx="1"/>
          </p:nvPr>
        </p:nvSpPr>
        <p:spPr>
          <a:xfrm>
            <a:off x="251520" y="710100"/>
            <a:ext cx="8712968" cy="6147900"/>
          </a:xfrm>
        </p:spPr>
        <p:txBody>
          <a:bodyPr>
            <a:noAutofit/>
          </a:bodyPr>
          <a:lstStyle/>
          <a:p>
            <a:pPr marL="514350" lvl="0" indent="-514350">
              <a:spcBef>
                <a:spcPts val="600"/>
              </a:spcBef>
              <a:buNone/>
            </a:pPr>
            <a:r>
              <a:rPr lang="en-US" sz="2200" dirty="0" smtClean="0">
                <a:latin typeface="Calibri" pitchFamily="34" charset="0"/>
                <a:cs typeface="Calibri" pitchFamily="34" charset="0"/>
              </a:rPr>
              <a:t>H1. </a:t>
            </a:r>
            <a:r>
              <a:rPr lang="en-US" sz="2200" b="1" dirty="0">
                <a:latin typeface="Calibri" pitchFamily="34" charset="0"/>
                <a:cs typeface="Calibri" pitchFamily="34" charset="0"/>
              </a:rPr>
              <a:t>Adoption and integration </a:t>
            </a:r>
            <a:r>
              <a:rPr lang="en-US" sz="2200" b="1" dirty="0" smtClean="0">
                <a:latin typeface="Calibri" pitchFamily="34" charset="0"/>
                <a:cs typeface="Calibri" pitchFamily="34" charset="0"/>
              </a:rPr>
              <a:t>hypotheses</a:t>
            </a:r>
          </a:p>
          <a:p>
            <a:pPr marL="514350" indent="-514350">
              <a:spcBef>
                <a:spcPts val="600"/>
              </a:spcBef>
              <a:buNone/>
            </a:pPr>
            <a:r>
              <a:rPr lang="en-US" sz="2000" b="1" i="1" dirty="0"/>
              <a:t>Adoption hypothesis</a:t>
            </a:r>
            <a:r>
              <a:rPr lang="en-US" sz="2000" b="1" dirty="0" smtClean="0"/>
              <a:t>:</a:t>
            </a:r>
            <a:r>
              <a:rPr lang="en-US" sz="2000" dirty="0" smtClean="0"/>
              <a:t> </a:t>
            </a:r>
            <a:r>
              <a:rPr lang="en-US" sz="1800" dirty="0"/>
              <a:t>Demand-driven innovations are adopted in preference to supply-driven innovations</a:t>
            </a:r>
            <a:r>
              <a:rPr lang="en-US" sz="1800" dirty="0" smtClean="0"/>
              <a:t>.</a:t>
            </a:r>
          </a:p>
          <a:p>
            <a:pPr marL="514350" indent="-514350">
              <a:spcBef>
                <a:spcPts val="600"/>
              </a:spcBef>
              <a:buNone/>
            </a:pPr>
            <a:r>
              <a:rPr lang="en-US" sz="2000" b="1" i="1" dirty="0" smtClean="0"/>
              <a:t>Integration hypothesis</a:t>
            </a:r>
            <a:r>
              <a:rPr lang="en-US" sz="2000" b="1" dirty="0" smtClean="0"/>
              <a:t>:</a:t>
            </a:r>
            <a:r>
              <a:rPr lang="en-US" sz="2000" dirty="0" smtClean="0"/>
              <a:t> </a:t>
            </a:r>
            <a:r>
              <a:rPr lang="en-US" sz="1800" dirty="0" smtClean="0"/>
              <a:t>Innovations </a:t>
            </a:r>
            <a:r>
              <a:rPr lang="en-US" sz="1800" dirty="0"/>
              <a:t>that mutually reinforce whole farm performance/productivity produce greater and more sustained benefits than the joint adoption of equally effective single use/purpose innovations</a:t>
            </a:r>
            <a:r>
              <a:rPr lang="en-US" sz="1800" dirty="0" smtClean="0"/>
              <a:t>.</a:t>
            </a:r>
            <a:endParaRPr lang="en-AU" sz="1800" dirty="0" smtClean="0"/>
          </a:p>
          <a:p>
            <a:pPr marL="514350" lvl="0" indent="-514350">
              <a:spcBef>
                <a:spcPts val="600"/>
              </a:spcBef>
              <a:buNone/>
            </a:pPr>
            <a:r>
              <a:rPr lang="en-GB" sz="2200" dirty="0" smtClean="0">
                <a:latin typeface="Calibri" pitchFamily="34" charset="0"/>
                <a:cs typeface="Calibri" pitchFamily="34" charset="0"/>
              </a:rPr>
              <a:t>H2. </a:t>
            </a:r>
            <a:r>
              <a:rPr lang="en-US" sz="2200" b="1" dirty="0">
                <a:latin typeface="Calibri" pitchFamily="34" charset="0"/>
                <a:cs typeface="Calibri" pitchFamily="34" charset="0"/>
              </a:rPr>
              <a:t>Trade-off </a:t>
            </a:r>
            <a:r>
              <a:rPr lang="en-US" sz="2200" b="1" dirty="0" smtClean="0">
                <a:latin typeface="Calibri" pitchFamily="34" charset="0"/>
                <a:cs typeface="Calibri" pitchFamily="34" charset="0"/>
              </a:rPr>
              <a:t>hypothesis</a:t>
            </a:r>
          </a:p>
          <a:p>
            <a:pPr marL="0" indent="-514350">
              <a:spcBef>
                <a:spcPts val="600"/>
              </a:spcBef>
              <a:buNone/>
            </a:pPr>
            <a:r>
              <a:rPr lang="en-US" sz="1800" dirty="0"/>
              <a:t>Tailoring sets of innovation options to the constraints and opportunities encountered in specific development domain-by-household type strata enhances the win-win outcomes of innovation use (e.g. reduces the scale of negative trade-offs between farm productivity and environmental integrity).</a:t>
            </a:r>
            <a:endParaRPr lang="en-AU" sz="1800" dirty="0"/>
          </a:p>
          <a:p>
            <a:pPr marL="514350" lvl="0" indent="-514350">
              <a:spcBef>
                <a:spcPts val="600"/>
              </a:spcBef>
              <a:buNone/>
            </a:pPr>
            <a:r>
              <a:rPr lang="en-GB" sz="2200" dirty="0" smtClean="0">
                <a:latin typeface="Calibri" pitchFamily="34" charset="0"/>
                <a:cs typeface="Calibri" pitchFamily="34" charset="0"/>
              </a:rPr>
              <a:t>H3. </a:t>
            </a:r>
            <a:r>
              <a:rPr lang="en-US" sz="2200" b="1" dirty="0">
                <a:latin typeface="Calibri" pitchFamily="34" charset="0"/>
                <a:cs typeface="Calibri" pitchFamily="34" charset="0"/>
              </a:rPr>
              <a:t>Innovation sequencing and sustainable intensification pathways </a:t>
            </a:r>
            <a:r>
              <a:rPr lang="en-US" sz="2200" b="1" dirty="0" smtClean="0">
                <a:latin typeface="Calibri" pitchFamily="34" charset="0"/>
                <a:cs typeface="Calibri" pitchFamily="34" charset="0"/>
              </a:rPr>
              <a:t>hypothesis</a:t>
            </a:r>
          </a:p>
          <a:p>
            <a:pPr marL="0" indent="-514350">
              <a:spcBef>
                <a:spcPts val="600"/>
              </a:spcBef>
              <a:buNone/>
            </a:pPr>
            <a:r>
              <a:rPr lang="en-US" sz="1800" dirty="0"/>
              <a:t>The likelihood of innovation adoption resulting in sustainable intensification pathways over time is conditioned by the sequence in which those innovations are integrated and applied.</a:t>
            </a:r>
            <a:endParaRPr lang="en-AU" sz="1800" dirty="0"/>
          </a:p>
          <a:p>
            <a:pPr marL="514350" indent="-514350">
              <a:spcBef>
                <a:spcPts val="600"/>
              </a:spcBef>
              <a:buNone/>
            </a:pPr>
            <a:r>
              <a:rPr lang="en-US" sz="2200" dirty="0" smtClean="0">
                <a:latin typeface="Calibri" pitchFamily="34" charset="0"/>
                <a:cs typeface="Calibri" pitchFamily="34" charset="0"/>
              </a:rPr>
              <a:t>H4. </a:t>
            </a:r>
            <a:r>
              <a:rPr lang="en-US" sz="2200" b="1" dirty="0">
                <a:latin typeface="Calibri" pitchFamily="34" charset="0"/>
                <a:cs typeface="Calibri" pitchFamily="34" charset="0"/>
              </a:rPr>
              <a:t>Scalability hypothesis</a:t>
            </a:r>
            <a:endParaRPr lang="en-AU" sz="2200" dirty="0">
              <a:latin typeface="Calibri" pitchFamily="34" charset="0"/>
              <a:cs typeface="Calibri" pitchFamily="34" charset="0"/>
            </a:endParaRPr>
          </a:p>
          <a:p>
            <a:pPr marL="0" lvl="0" indent="-514350">
              <a:lnSpc>
                <a:spcPct val="120000"/>
              </a:lnSpc>
              <a:spcBef>
                <a:spcPts val="600"/>
              </a:spcBef>
              <a:buNone/>
            </a:pPr>
            <a:r>
              <a:rPr lang="en-US" sz="1800" dirty="0"/>
              <a:t>A stratified approach to targeting and evaluating SI-related innovations will increase the relevance and scalability of findings from action research sites to similar strata </a:t>
            </a:r>
            <a:r>
              <a:rPr lang="en-US" sz="1800" dirty="0" smtClean="0"/>
              <a:t>elsewhere. </a:t>
            </a:r>
            <a:endParaRPr lang="en-AU" sz="1800" dirty="0"/>
          </a:p>
          <a:p>
            <a:pPr marL="514350" indent="-514350">
              <a:lnSpc>
                <a:spcPct val="120000"/>
              </a:lnSpc>
              <a:spcBef>
                <a:spcPts val="1800"/>
              </a:spcBef>
              <a:buNone/>
            </a:pPr>
            <a:endParaRPr lang="en-AU" sz="2600" dirty="0" smtClean="0">
              <a:latin typeface="Arial" pitchFamily="34" charset="0"/>
              <a:cs typeface="Arial" pitchFamily="34" charset="0"/>
            </a:endParaRPr>
          </a:p>
          <a:p>
            <a:pPr marL="514350" indent="-514350">
              <a:spcBef>
                <a:spcPts val="1800"/>
              </a:spcBef>
              <a:buFont typeface="+mj-lt"/>
              <a:buAutoNum type="arabicPeriod"/>
            </a:pPr>
            <a:endParaRPr lang="en-AU" sz="26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754"/>
            <a:ext cx="8229600" cy="634082"/>
          </a:xfrm>
        </p:spPr>
        <p:txBody>
          <a:bodyPr>
            <a:normAutofit fontScale="90000"/>
          </a:bodyPr>
          <a:lstStyle/>
          <a:p>
            <a:r>
              <a:rPr lang="en-AU" b="1" dirty="0" smtClean="0">
                <a:solidFill>
                  <a:srgbClr val="FFC000"/>
                </a:solidFill>
                <a:latin typeface="Arial" pitchFamily="34" charset="0"/>
                <a:cs typeface="Arial" pitchFamily="34" charset="0"/>
              </a:rPr>
              <a:t>Research Outputs</a:t>
            </a:r>
            <a:endParaRPr lang="en-AU" b="1" dirty="0">
              <a:solidFill>
                <a:srgbClr val="FFC000"/>
              </a:solidFill>
              <a:latin typeface="Arial" pitchFamily="34" charset="0"/>
              <a:cs typeface="Arial" pitchFamily="34" charset="0"/>
            </a:endParaRPr>
          </a:p>
        </p:txBody>
      </p:sp>
      <p:sp>
        <p:nvSpPr>
          <p:cNvPr id="3" name="Content Placeholder 2"/>
          <p:cNvSpPr>
            <a:spLocks noGrp="1"/>
          </p:cNvSpPr>
          <p:nvPr>
            <p:ph idx="1"/>
          </p:nvPr>
        </p:nvSpPr>
        <p:spPr>
          <a:xfrm>
            <a:off x="251520" y="710100"/>
            <a:ext cx="8712968" cy="6147900"/>
          </a:xfrm>
        </p:spPr>
        <p:txBody>
          <a:bodyPr>
            <a:noAutofit/>
          </a:bodyPr>
          <a:lstStyle/>
          <a:p>
            <a:pPr marL="514350" indent="-514350">
              <a:spcBef>
                <a:spcPts val="600"/>
              </a:spcBef>
              <a:buNone/>
            </a:pPr>
            <a:r>
              <a:rPr lang="en-US" sz="2800" b="1" i="1" dirty="0" smtClean="0"/>
              <a:t>RO 1</a:t>
            </a:r>
            <a:r>
              <a:rPr lang="en-US" sz="2800" b="1" dirty="0" smtClean="0"/>
              <a:t>:</a:t>
            </a:r>
            <a:r>
              <a:rPr lang="en-US" sz="2800" dirty="0" smtClean="0"/>
              <a:t> </a:t>
            </a:r>
            <a:r>
              <a:rPr lang="en-US" sz="2800" b="1" dirty="0"/>
              <a:t>Situation </a:t>
            </a:r>
            <a:r>
              <a:rPr lang="en-US" sz="2800" b="1" dirty="0" smtClean="0"/>
              <a:t>Analysis </a:t>
            </a:r>
            <a:r>
              <a:rPr lang="en-US" sz="2800" b="1" dirty="0"/>
              <a:t>and Programme-wide </a:t>
            </a:r>
            <a:r>
              <a:rPr lang="en-US" sz="2800" b="1" dirty="0" smtClean="0"/>
              <a:t>Synthesis: </a:t>
            </a:r>
            <a:r>
              <a:rPr lang="en-US" sz="2400" dirty="0" smtClean="0"/>
              <a:t>activities include site characterisation and stratification as well as identification of promising technologies.</a:t>
            </a:r>
            <a:endParaRPr lang="en-US" sz="2400" dirty="0"/>
          </a:p>
          <a:p>
            <a:pPr marL="514350" indent="-514350">
              <a:spcBef>
                <a:spcPts val="600"/>
              </a:spcBef>
              <a:buNone/>
            </a:pPr>
            <a:r>
              <a:rPr lang="en-US" sz="2800" b="1" i="1" dirty="0" smtClean="0"/>
              <a:t>RO 2</a:t>
            </a:r>
            <a:r>
              <a:rPr lang="en-US" sz="2800" b="1" dirty="0" smtClean="0"/>
              <a:t>:</a:t>
            </a:r>
            <a:r>
              <a:rPr lang="en-US" sz="2800" dirty="0" smtClean="0"/>
              <a:t> </a:t>
            </a:r>
            <a:r>
              <a:rPr lang="en-US" sz="2800" b="1" dirty="0"/>
              <a:t>Integrated Systems Improvement: </a:t>
            </a:r>
            <a:r>
              <a:rPr lang="en-US" sz="2400" dirty="0"/>
              <a:t>participatory technology development and / or identification for wide propagation and adaptation.</a:t>
            </a:r>
          </a:p>
          <a:p>
            <a:pPr marL="514350" indent="-514350">
              <a:spcBef>
                <a:spcPts val="600"/>
              </a:spcBef>
              <a:buNone/>
            </a:pPr>
            <a:r>
              <a:rPr lang="en-US" sz="2800" b="1" i="1" dirty="0"/>
              <a:t>RO </a:t>
            </a:r>
            <a:r>
              <a:rPr lang="en-US" sz="2800" b="1" i="1" dirty="0" smtClean="0"/>
              <a:t>3: </a:t>
            </a:r>
            <a:r>
              <a:rPr lang="en-US" sz="2800" b="1" dirty="0"/>
              <a:t>Scaling and Delivery of Integrated Innovation: </a:t>
            </a:r>
            <a:r>
              <a:rPr lang="en-US" sz="2400" dirty="0"/>
              <a:t>generation of integrated technology combinations that are more effectively targeted on farmer’s real development needs.</a:t>
            </a:r>
          </a:p>
          <a:p>
            <a:pPr marL="514350" lvl="0" indent="-514350">
              <a:spcBef>
                <a:spcPts val="600"/>
              </a:spcBef>
              <a:buNone/>
            </a:pPr>
            <a:r>
              <a:rPr lang="en-US" sz="2800" b="1" i="1" dirty="0"/>
              <a:t>RO </a:t>
            </a:r>
            <a:r>
              <a:rPr lang="en-US" sz="2800" b="1" i="1" dirty="0" smtClean="0"/>
              <a:t>4:</a:t>
            </a:r>
            <a:r>
              <a:rPr lang="en-US" sz="2800" dirty="0" smtClean="0">
                <a:solidFill>
                  <a:srgbClr val="FF0000"/>
                </a:solidFill>
              </a:rPr>
              <a:t> </a:t>
            </a:r>
            <a:r>
              <a:rPr lang="en-US" sz="2800" b="1" dirty="0"/>
              <a:t>Integrated M and E Process: </a:t>
            </a:r>
            <a:r>
              <a:rPr lang="en-US" sz="2400" dirty="0" smtClean="0"/>
              <a:t>wrapping </a:t>
            </a:r>
            <a:r>
              <a:rPr lang="en-US" sz="2400" dirty="0"/>
              <a:t>the three process-oriented outputs in a firm M and E framework that will ensure first two components will generate integrated </a:t>
            </a:r>
            <a:r>
              <a:rPr lang="en-US" sz="2400" dirty="0" smtClean="0"/>
              <a:t>technology.</a:t>
            </a:r>
            <a:endParaRPr lang="en-AU" sz="1800" dirty="0"/>
          </a:p>
          <a:p>
            <a:pPr marL="514350" indent="-514350">
              <a:spcBef>
                <a:spcPts val="600"/>
              </a:spcBef>
              <a:buNone/>
            </a:pPr>
            <a:endParaRPr lang="en-US" sz="1600" dirty="0" smtClean="0"/>
          </a:p>
          <a:p>
            <a:pPr marL="514350" indent="-514350">
              <a:spcBef>
                <a:spcPts val="600"/>
              </a:spcBef>
              <a:buNone/>
            </a:pPr>
            <a:endParaRPr lang="en-AU" sz="1800" dirty="0" smtClean="0"/>
          </a:p>
          <a:p>
            <a:pPr marL="514350" indent="-514350">
              <a:lnSpc>
                <a:spcPct val="120000"/>
              </a:lnSpc>
              <a:spcBef>
                <a:spcPts val="1800"/>
              </a:spcBef>
              <a:buNone/>
            </a:pPr>
            <a:endParaRPr lang="en-AU" sz="2600" dirty="0" smtClean="0">
              <a:latin typeface="Arial" pitchFamily="34" charset="0"/>
              <a:cs typeface="Arial" pitchFamily="34" charset="0"/>
            </a:endParaRPr>
          </a:p>
          <a:p>
            <a:pPr marL="514350" indent="-514350">
              <a:spcBef>
                <a:spcPts val="1800"/>
              </a:spcBef>
              <a:buFont typeface="+mj-lt"/>
              <a:buAutoNum type="arabicPeriod"/>
            </a:pPr>
            <a:endParaRPr lang="en-AU" sz="26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162"/>
            <a:ext cx="8229600" cy="1143000"/>
          </a:xfrm>
        </p:spPr>
        <p:txBody>
          <a:bodyPr>
            <a:normAutofit fontScale="90000"/>
          </a:bodyPr>
          <a:lstStyle/>
          <a:p>
            <a:r>
              <a:rPr lang="en-AU" dirty="0" smtClean="0"/>
              <a:t>Research Design: Guiding Principles</a:t>
            </a:r>
            <a:endParaRPr lang="en-AU" dirty="0"/>
          </a:p>
        </p:txBody>
      </p:sp>
      <p:sp>
        <p:nvSpPr>
          <p:cNvPr id="3" name="Content Placeholder 2"/>
          <p:cNvSpPr>
            <a:spLocks noGrp="1"/>
          </p:cNvSpPr>
          <p:nvPr>
            <p:ph idx="1"/>
          </p:nvPr>
        </p:nvSpPr>
        <p:spPr>
          <a:xfrm>
            <a:off x="457200" y="1124744"/>
            <a:ext cx="8229600" cy="5400600"/>
          </a:xfrm>
        </p:spPr>
        <p:txBody>
          <a:bodyPr>
            <a:normAutofit fontScale="85000" lnSpcReduction="20000"/>
          </a:bodyPr>
          <a:lstStyle/>
          <a:p>
            <a:r>
              <a:rPr lang="en-US" dirty="0" smtClean="0"/>
              <a:t>Focusing </a:t>
            </a:r>
            <a:r>
              <a:rPr lang="en-US" dirty="0"/>
              <a:t>on agricultural intensification</a:t>
            </a:r>
          </a:p>
          <a:p>
            <a:r>
              <a:rPr lang="en-US" dirty="0" smtClean="0"/>
              <a:t>Applicable </a:t>
            </a:r>
            <a:r>
              <a:rPr lang="en-US" dirty="0"/>
              <a:t>to all </a:t>
            </a:r>
            <a:r>
              <a:rPr lang="en-US" dirty="0" err="1"/>
              <a:t>AfricaRISING</a:t>
            </a:r>
            <a:r>
              <a:rPr lang="en-US" dirty="0"/>
              <a:t> countries</a:t>
            </a:r>
          </a:p>
          <a:p>
            <a:r>
              <a:rPr lang="en-US" dirty="0" smtClean="0"/>
              <a:t>In </a:t>
            </a:r>
            <a:r>
              <a:rPr lang="en-US" dirty="0"/>
              <a:t>line with the CRP 1.1 and 1.2 </a:t>
            </a:r>
            <a:r>
              <a:rPr lang="en-US" dirty="0" smtClean="0"/>
              <a:t>“systems” logic</a:t>
            </a:r>
          </a:p>
          <a:p>
            <a:r>
              <a:rPr lang="en-US" dirty="0" smtClean="0"/>
              <a:t>Account for change at farm-level / “whole-farm productivity”</a:t>
            </a:r>
            <a:endParaRPr lang="en-US" dirty="0"/>
          </a:p>
          <a:p>
            <a:r>
              <a:rPr lang="en-US" dirty="0" smtClean="0"/>
              <a:t>Integrate </a:t>
            </a:r>
            <a:r>
              <a:rPr lang="en-US" dirty="0"/>
              <a:t>multiple </a:t>
            </a:r>
            <a:r>
              <a:rPr lang="en-US" dirty="0" smtClean="0"/>
              <a:t>stakeholders (innovation delivery and value chain linkages)</a:t>
            </a:r>
            <a:endParaRPr lang="en-US" dirty="0"/>
          </a:p>
          <a:p>
            <a:r>
              <a:rPr lang="en-US" dirty="0" smtClean="0"/>
              <a:t>Focus </a:t>
            </a:r>
            <a:r>
              <a:rPr lang="en-US" dirty="0"/>
              <a:t>on staple </a:t>
            </a:r>
            <a:r>
              <a:rPr lang="en-US" dirty="0" smtClean="0"/>
              <a:t>food intensification/productivity within </a:t>
            </a:r>
            <a:r>
              <a:rPr lang="en-US" dirty="0"/>
              <a:t>major farming systems but with </a:t>
            </a:r>
            <a:r>
              <a:rPr lang="en-US" dirty="0" smtClean="0"/>
              <a:t>consideration of nutrition </a:t>
            </a:r>
            <a:r>
              <a:rPr lang="en-US" dirty="0"/>
              <a:t>and </a:t>
            </a:r>
            <a:r>
              <a:rPr lang="en-US" dirty="0" smtClean="0"/>
              <a:t>diversification</a:t>
            </a:r>
            <a:endParaRPr lang="en-US" dirty="0"/>
          </a:p>
          <a:p>
            <a:r>
              <a:rPr lang="en-US" dirty="0" smtClean="0"/>
              <a:t>Research </a:t>
            </a:r>
            <a:r>
              <a:rPr lang="en-US" dirty="0"/>
              <a:t>that backstops other FtF </a:t>
            </a:r>
            <a:r>
              <a:rPr lang="en-US" dirty="0" smtClean="0"/>
              <a:t>investments</a:t>
            </a:r>
          </a:p>
          <a:p>
            <a:r>
              <a:rPr lang="en-US" dirty="0"/>
              <a:t>In line with USAID </a:t>
            </a:r>
            <a:r>
              <a:rPr lang="en-US" dirty="0" smtClean="0"/>
              <a:t>mission investments </a:t>
            </a:r>
          </a:p>
          <a:p>
            <a:r>
              <a:rPr lang="en-US" dirty="0" smtClean="0"/>
              <a:t>Provide a logical structure for the AR research framework</a:t>
            </a:r>
          </a:p>
          <a:p>
            <a:endParaRPr lang="en-US" dirty="0"/>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latin typeface="Arial" pitchFamily="34" charset="0"/>
                <a:cs typeface="Arial" pitchFamily="34" charset="0"/>
              </a:rPr>
              <a:t>Overview</a:t>
            </a:r>
            <a:endParaRPr lang="en-AU" sz="4800" b="1"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b="1" dirty="0"/>
              <a:t>Context: Opportunities and </a:t>
            </a:r>
            <a:r>
              <a:rPr lang="en-US" b="1" dirty="0" smtClean="0"/>
              <a:t>constraints</a:t>
            </a:r>
          </a:p>
          <a:p>
            <a:r>
              <a:rPr lang="en-US" b="1" dirty="0" smtClean="0"/>
              <a:t>Purpose</a:t>
            </a:r>
          </a:p>
          <a:p>
            <a:r>
              <a:rPr lang="en-US" b="1" dirty="0"/>
              <a:t>Objectives and </a:t>
            </a:r>
            <a:r>
              <a:rPr lang="en-US" b="1" dirty="0" smtClean="0"/>
              <a:t>Outcomes</a:t>
            </a:r>
          </a:p>
          <a:p>
            <a:r>
              <a:rPr lang="en-US" b="1" dirty="0"/>
              <a:t>Guiding Principles and Conceptual Framework</a:t>
            </a:r>
            <a:endParaRPr lang="en-AU" dirty="0"/>
          </a:p>
          <a:p>
            <a:r>
              <a:rPr lang="en-US" b="1" dirty="0"/>
              <a:t>R</a:t>
            </a:r>
            <a:r>
              <a:rPr lang="en-US" b="1" dirty="0" smtClean="0"/>
              <a:t>esearch Design </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Constraints and </a:t>
            </a:r>
            <a:r>
              <a:rPr lang="en-US" b="1" dirty="0" smtClean="0">
                <a:solidFill>
                  <a:schemeClr val="bg1">
                    <a:lumMod val="75000"/>
                  </a:schemeClr>
                </a:solidFill>
              </a:rPr>
              <a:t>Opportunities</a:t>
            </a:r>
            <a:endParaRPr lang="en-AU" dirty="0">
              <a:solidFill>
                <a:schemeClr val="bg1">
                  <a:lumMod val="75000"/>
                </a:schemeClr>
              </a:solidFill>
            </a:endParaRPr>
          </a:p>
        </p:txBody>
      </p:sp>
      <p:sp>
        <p:nvSpPr>
          <p:cNvPr id="3" name="Content Placeholder 2"/>
          <p:cNvSpPr>
            <a:spLocks noGrp="1"/>
          </p:cNvSpPr>
          <p:nvPr>
            <p:ph idx="1"/>
          </p:nvPr>
        </p:nvSpPr>
        <p:spPr>
          <a:xfrm>
            <a:off x="457200" y="1248500"/>
            <a:ext cx="8686800" cy="4525963"/>
          </a:xfrm>
          <a:ln w="6350">
            <a:solidFill>
              <a:schemeClr val="tx1"/>
            </a:solidFill>
          </a:ln>
        </p:spPr>
        <p:txBody>
          <a:bodyPr/>
          <a:lstStyle/>
          <a:p>
            <a:pPr>
              <a:buNone/>
            </a:pPr>
            <a:r>
              <a:rPr lang="en-AU" dirty="0" smtClean="0"/>
              <a:t>Constraints</a:t>
            </a:r>
          </a:p>
          <a:p>
            <a:pPr>
              <a:buNone/>
            </a:pPr>
            <a:endParaRPr lang="en-AU" dirty="0"/>
          </a:p>
          <a:p>
            <a:pPr>
              <a:buNone/>
            </a:pPr>
            <a:endParaRPr lang="en-AU" dirty="0" smtClean="0"/>
          </a:p>
          <a:p>
            <a:pPr>
              <a:buNone/>
            </a:pPr>
            <a:endParaRPr lang="en-AU" dirty="0"/>
          </a:p>
          <a:p>
            <a:pPr>
              <a:buNone/>
            </a:pPr>
            <a:endParaRPr lang="en-AU" dirty="0" smtClean="0"/>
          </a:p>
          <a:p>
            <a:pPr>
              <a:buNone/>
            </a:pPr>
            <a:endParaRPr lang="en-AU" dirty="0" smtClean="0"/>
          </a:p>
          <a:p>
            <a:pPr>
              <a:buNone/>
            </a:pPr>
            <a:endParaRPr lang="en-AU" dirty="0"/>
          </a:p>
        </p:txBody>
      </p:sp>
      <p:sp>
        <p:nvSpPr>
          <p:cNvPr id="7" name="Geschweifte Klammer rechts 35"/>
          <p:cNvSpPr>
            <a:spLocks/>
          </p:cNvSpPr>
          <p:nvPr/>
        </p:nvSpPr>
        <p:spPr bwMode="auto">
          <a:xfrm>
            <a:off x="6433950" y="2481299"/>
            <a:ext cx="102339" cy="2675893"/>
          </a:xfrm>
          <a:prstGeom prst="rightBrace">
            <a:avLst>
              <a:gd name="adj1" fmla="val 8333"/>
              <a:gd name="adj2" fmla="val 50000"/>
            </a:avLst>
          </a:prstGeom>
          <a:noFill/>
          <a:ln w="28575" algn="ctr">
            <a:solidFill>
              <a:schemeClr val="tx1"/>
            </a:solidFill>
            <a:round/>
            <a:headEnd/>
            <a:tailEnd/>
          </a:ln>
        </p:spPr>
        <p:txBody>
          <a:bodyPr/>
          <a:lstStyle/>
          <a:p>
            <a:endParaRPr lang="de-DE">
              <a:solidFill>
                <a:srgbClr val="BCD5E2"/>
              </a:solidFill>
            </a:endParaRPr>
          </a:p>
        </p:txBody>
      </p:sp>
      <p:sp>
        <p:nvSpPr>
          <p:cNvPr id="8" name="Textfeld 41"/>
          <p:cNvSpPr txBox="1">
            <a:spLocks noChangeArrowheads="1"/>
          </p:cNvSpPr>
          <p:nvPr/>
        </p:nvSpPr>
        <p:spPr bwMode="auto">
          <a:xfrm>
            <a:off x="772685" y="1868641"/>
            <a:ext cx="5873477" cy="3693319"/>
          </a:xfrm>
          <a:prstGeom prst="rect">
            <a:avLst/>
          </a:prstGeom>
          <a:noFill/>
          <a:ln w="9525">
            <a:noFill/>
            <a:miter lim="800000"/>
            <a:headEnd/>
            <a:tailEnd/>
          </a:ln>
        </p:spPr>
        <p:txBody>
          <a:bodyPr wrap="square">
            <a:spAutoFit/>
          </a:bodyPr>
          <a:lstStyle/>
          <a:p>
            <a:pPr defTabSz="609600">
              <a:lnSpc>
                <a:spcPct val="150000"/>
              </a:lnSpc>
            </a:pPr>
            <a:r>
              <a:rPr lang="de-DE" dirty="0" smtClean="0">
                <a:solidFill>
                  <a:schemeClr val="tx2">
                    <a:lumMod val="75000"/>
                  </a:schemeClr>
                </a:solidFill>
                <a:latin typeface="Arial" pitchFamily="34" charset="0"/>
                <a:cs typeface="Arial" pitchFamily="34" charset="0"/>
              </a:rPr>
              <a:t>Limited access to:</a:t>
            </a:r>
          </a:p>
          <a:p>
            <a:pPr marL="360000" defTabSz="609600"/>
            <a:r>
              <a:rPr lang="de-DE" dirty="0" smtClean="0">
                <a:solidFill>
                  <a:schemeClr val="tx2">
                    <a:lumMod val="75000"/>
                  </a:schemeClr>
                </a:solidFill>
                <a:latin typeface="Arial" pitchFamily="34" charset="0"/>
                <a:cs typeface="Arial" pitchFamily="34" charset="0"/>
              </a:rPr>
              <a:t>- improved technologies;</a:t>
            </a:r>
            <a:endParaRPr lang="de-DE" dirty="0">
              <a:solidFill>
                <a:schemeClr val="tx2">
                  <a:lumMod val="75000"/>
                </a:schemeClr>
              </a:solidFill>
              <a:latin typeface="Arial" pitchFamily="34" charset="0"/>
              <a:cs typeface="Arial" pitchFamily="34" charset="0"/>
            </a:endParaRPr>
          </a:p>
          <a:p>
            <a:pPr marL="360000" defTabSz="609600"/>
            <a:r>
              <a:rPr lang="de-DE" dirty="0" smtClean="0">
                <a:solidFill>
                  <a:schemeClr val="tx2">
                    <a:lumMod val="75000"/>
                  </a:schemeClr>
                </a:solidFill>
                <a:latin typeface="Arial" pitchFamily="34" charset="0"/>
                <a:cs typeface="Arial" pitchFamily="34" charset="0"/>
              </a:rPr>
              <a:t>- input and output markets; </a:t>
            </a:r>
          </a:p>
          <a:p>
            <a:pPr marL="360000" defTabSz="609600"/>
            <a:r>
              <a:rPr lang="de-DE" dirty="0" smtClean="0">
                <a:solidFill>
                  <a:schemeClr val="tx2">
                    <a:lumMod val="75000"/>
                  </a:schemeClr>
                </a:solidFill>
                <a:latin typeface="Arial" pitchFamily="34" charset="0"/>
                <a:cs typeface="Arial" pitchFamily="34" charset="0"/>
              </a:rPr>
              <a:t>- pro-poor policies and effective intitutions;</a:t>
            </a:r>
          </a:p>
          <a:p>
            <a:pPr marL="360000" defTabSz="609600"/>
            <a:r>
              <a:rPr lang="de-DE" dirty="0" smtClean="0">
                <a:solidFill>
                  <a:schemeClr val="tx2">
                    <a:lumMod val="75000"/>
                  </a:schemeClr>
                </a:solidFill>
                <a:latin typeface="Arial" pitchFamily="34" charset="0"/>
                <a:cs typeface="Arial" pitchFamily="34" charset="0"/>
              </a:rPr>
              <a:t>- land and water resources</a:t>
            </a:r>
          </a:p>
          <a:p>
            <a:pPr defTabSz="609600">
              <a:lnSpc>
                <a:spcPct val="150000"/>
              </a:lnSpc>
            </a:pPr>
            <a:r>
              <a:rPr lang="de-DE" dirty="0" smtClean="0">
                <a:solidFill>
                  <a:schemeClr val="tx2">
                    <a:lumMod val="75000"/>
                  </a:schemeClr>
                </a:solidFill>
                <a:latin typeface="Arial" pitchFamily="34" charset="0"/>
                <a:cs typeface="Arial" pitchFamily="34" charset="0"/>
              </a:rPr>
              <a:t>Environomental degradation</a:t>
            </a:r>
          </a:p>
          <a:p>
            <a:pPr defTabSz="609600">
              <a:lnSpc>
                <a:spcPct val="150000"/>
              </a:lnSpc>
            </a:pPr>
            <a:r>
              <a:rPr lang="de-DE" dirty="0" smtClean="0">
                <a:solidFill>
                  <a:schemeClr val="tx2">
                    <a:lumMod val="75000"/>
                  </a:schemeClr>
                </a:solidFill>
                <a:latin typeface="Arial" pitchFamily="34" charset="0"/>
                <a:cs typeface="Arial" pitchFamily="34" charset="0"/>
              </a:rPr>
              <a:t>Climate change/variability (rainfed production)</a:t>
            </a:r>
          </a:p>
          <a:p>
            <a:pPr defTabSz="609600">
              <a:lnSpc>
                <a:spcPct val="150000"/>
              </a:lnSpc>
            </a:pPr>
            <a:r>
              <a:rPr lang="de-DE" dirty="0" smtClean="0">
                <a:solidFill>
                  <a:schemeClr val="tx2">
                    <a:lumMod val="75000"/>
                  </a:schemeClr>
                </a:solidFill>
                <a:latin typeface="Arial" pitchFamily="34" charset="0"/>
                <a:cs typeface="Arial" pitchFamily="34" charset="0"/>
              </a:rPr>
              <a:t>Lack of knowledge and limited access to appropriate</a:t>
            </a:r>
          </a:p>
          <a:p>
            <a:pPr defTabSz="609600">
              <a:lnSpc>
                <a:spcPct val="150000"/>
              </a:lnSpc>
            </a:pPr>
            <a:r>
              <a:rPr lang="de-DE" dirty="0">
                <a:solidFill>
                  <a:schemeClr val="tx2">
                    <a:lumMod val="75000"/>
                  </a:schemeClr>
                </a:solidFill>
                <a:latin typeface="Arial" pitchFamily="34" charset="0"/>
                <a:cs typeface="Arial" pitchFamily="34" charset="0"/>
              </a:rPr>
              <a:t> </a:t>
            </a:r>
            <a:r>
              <a:rPr lang="de-DE" dirty="0" smtClean="0">
                <a:solidFill>
                  <a:schemeClr val="tx2">
                    <a:lumMod val="75000"/>
                  </a:schemeClr>
                </a:solidFill>
                <a:latin typeface="Arial" pitchFamily="34" charset="0"/>
                <a:cs typeface="Arial" pitchFamily="34" charset="0"/>
              </a:rPr>
              <a:t>   technologies;</a:t>
            </a:r>
          </a:p>
          <a:p>
            <a:pPr defTabSz="609600">
              <a:lnSpc>
                <a:spcPct val="150000"/>
              </a:lnSpc>
            </a:pPr>
            <a:r>
              <a:rPr lang="de-DE" dirty="0" smtClean="0">
                <a:solidFill>
                  <a:schemeClr val="tx2">
                    <a:lumMod val="75000"/>
                  </a:schemeClr>
                </a:solidFill>
                <a:latin typeface="Arial" pitchFamily="34" charset="0"/>
                <a:cs typeface="Arial" pitchFamily="34" charset="0"/>
              </a:rPr>
              <a:t>Overstocking and over-grazing </a:t>
            </a:r>
          </a:p>
        </p:txBody>
      </p:sp>
      <p:sp>
        <p:nvSpPr>
          <p:cNvPr id="9" name="Textfeld 43"/>
          <p:cNvSpPr txBox="1">
            <a:spLocks noChangeArrowheads="1"/>
          </p:cNvSpPr>
          <p:nvPr/>
        </p:nvSpPr>
        <p:spPr bwMode="auto">
          <a:xfrm>
            <a:off x="6656859" y="2838138"/>
            <a:ext cx="2318325" cy="1754326"/>
          </a:xfrm>
          <a:prstGeom prst="rect">
            <a:avLst/>
          </a:prstGeom>
          <a:solidFill>
            <a:schemeClr val="tx2"/>
          </a:solidFill>
          <a:ln w="9525">
            <a:noFill/>
            <a:miter lim="800000"/>
            <a:headEnd/>
            <a:tailEnd/>
          </a:ln>
        </p:spPr>
        <p:txBody>
          <a:bodyPr wrap="square">
            <a:spAutoFit/>
          </a:bodyPr>
          <a:lstStyle/>
          <a:p>
            <a:pPr defTabSz="609600">
              <a:lnSpc>
                <a:spcPct val="150000"/>
              </a:lnSpc>
            </a:pPr>
            <a:r>
              <a:rPr lang="de-DE" b="1" dirty="0" smtClean="0">
                <a:solidFill>
                  <a:schemeClr val="bg1"/>
                </a:solidFill>
                <a:latin typeface="Arial" pitchFamily="34" charset="0"/>
                <a:cs typeface="Arial" pitchFamily="34" charset="0"/>
              </a:rPr>
              <a:t>Low productivity</a:t>
            </a:r>
          </a:p>
          <a:p>
            <a:pPr defTabSz="609600">
              <a:lnSpc>
                <a:spcPct val="150000"/>
              </a:lnSpc>
            </a:pPr>
            <a:r>
              <a:rPr lang="de-DE" b="1" dirty="0" smtClean="0">
                <a:solidFill>
                  <a:schemeClr val="bg1"/>
                </a:solidFill>
                <a:latin typeface="Arial" pitchFamily="34" charset="0"/>
                <a:cs typeface="Arial" pitchFamily="34" charset="0"/>
              </a:rPr>
              <a:t>Biodiversity &amp; </a:t>
            </a:r>
          </a:p>
          <a:p>
            <a:pPr defTabSz="609600">
              <a:lnSpc>
                <a:spcPct val="150000"/>
              </a:lnSpc>
            </a:pPr>
            <a:r>
              <a:rPr lang="de-DE" b="1" dirty="0">
                <a:solidFill>
                  <a:schemeClr val="bg1"/>
                </a:solidFill>
                <a:latin typeface="Arial" pitchFamily="34" charset="0"/>
                <a:cs typeface="Arial" pitchFamily="34" charset="0"/>
              </a:rPr>
              <a:t> </a:t>
            </a:r>
            <a:r>
              <a:rPr lang="de-DE" b="1" dirty="0" smtClean="0">
                <a:solidFill>
                  <a:schemeClr val="bg1"/>
                </a:solidFill>
                <a:latin typeface="Arial" pitchFamily="34" charset="0"/>
                <a:cs typeface="Arial" pitchFamily="34" charset="0"/>
              </a:rPr>
              <a:t>  Land cover loss</a:t>
            </a:r>
          </a:p>
          <a:p>
            <a:pPr defTabSz="609600">
              <a:lnSpc>
                <a:spcPct val="150000"/>
              </a:lnSpc>
            </a:pPr>
            <a:r>
              <a:rPr lang="de-DE" b="1" dirty="0" smtClean="0">
                <a:solidFill>
                  <a:schemeClr val="bg1"/>
                </a:solidFill>
                <a:latin typeface="Arial" pitchFamily="34" charset="0"/>
                <a:cs typeface="Arial" pitchFamily="34" charset="0"/>
              </a:rPr>
              <a:t>Soil erosion</a:t>
            </a:r>
            <a:endParaRPr lang="de-DE" b="1" dirty="0">
              <a:solidFill>
                <a:schemeClr val="bg1"/>
              </a:solidFill>
              <a:latin typeface="Arial" pitchFamily="34" charset="0"/>
              <a:cs typeface="Arial" pitchFamily="34" charset="0"/>
            </a:endParaRPr>
          </a:p>
        </p:txBody>
      </p:sp>
      <p:grpSp>
        <p:nvGrpSpPr>
          <p:cNvPr id="10" name="Gruppieren 60"/>
          <p:cNvGrpSpPr>
            <a:grpSpLocks/>
          </p:cNvGrpSpPr>
          <p:nvPr/>
        </p:nvGrpSpPr>
        <p:grpSpPr bwMode="auto">
          <a:xfrm>
            <a:off x="539552" y="5930135"/>
            <a:ext cx="8435632" cy="701149"/>
            <a:chOff x="1213024" y="5877182"/>
            <a:chExt cx="8436233" cy="701153"/>
          </a:xfrm>
        </p:grpSpPr>
        <p:sp>
          <p:nvSpPr>
            <p:cNvPr id="11" name="Text Box 25"/>
            <p:cNvSpPr txBox="1">
              <a:spLocks noChangeArrowheads="1"/>
            </p:cNvSpPr>
            <p:nvPr/>
          </p:nvSpPr>
          <p:spPr bwMode="auto">
            <a:xfrm>
              <a:off x="1213024" y="5877182"/>
              <a:ext cx="4969229" cy="701153"/>
            </a:xfrm>
            <a:prstGeom prst="rect">
              <a:avLst/>
            </a:prstGeom>
            <a:solidFill>
              <a:srgbClr val="002060"/>
            </a:solidFill>
            <a:ln w="9525">
              <a:noFill/>
              <a:miter lim="800000"/>
              <a:headEnd/>
              <a:tailEnd/>
            </a:ln>
          </p:spPr>
          <p:txBody>
            <a:bodyPr lIns="3600" tIns="18000" rIns="3600" bIns="18000">
              <a:spAutoFit/>
            </a:bodyPr>
            <a:lstStyle/>
            <a:p>
              <a:pPr>
                <a:lnSpc>
                  <a:spcPct val="120000"/>
                </a:lnSpc>
              </a:pPr>
              <a:r>
                <a:rPr lang="en-US" dirty="0" smtClean="0">
                  <a:solidFill>
                    <a:schemeClr val="bg1"/>
                  </a:solidFill>
                  <a:latin typeface="Arial" pitchFamily="34" charset="0"/>
                  <a:cs typeface="Arial" pitchFamily="34" charset="0"/>
                </a:rPr>
                <a:t>Increased </a:t>
              </a:r>
              <a:r>
                <a:rPr lang="en-US" dirty="0">
                  <a:solidFill>
                    <a:schemeClr val="bg1"/>
                  </a:solidFill>
                  <a:latin typeface="Arial" pitchFamily="34" charset="0"/>
                  <a:cs typeface="Arial" pitchFamily="34" charset="0"/>
                </a:rPr>
                <a:t>food insecurity, </a:t>
              </a:r>
              <a:r>
                <a:rPr lang="en-US" dirty="0" smtClean="0">
                  <a:solidFill>
                    <a:schemeClr val="bg1"/>
                  </a:solidFill>
                  <a:latin typeface="Arial" pitchFamily="34" charset="0"/>
                  <a:cs typeface="Arial" pitchFamily="34" charset="0"/>
                </a:rPr>
                <a:t>risk, </a:t>
              </a:r>
              <a:r>
                <a:rPr lang="en-US" dirty="0">
                  <a:solidFill>
                    <a:schemeClr val="bg1"/>
                  </a:solidFill>
                  <a:latin typeface="Arial" pitchFamily="34" charset="0"/>
                  <a:cs typeface="Arial" pitchFamily="34" charset="0"/>
                </a:rPr>
                <a:t>and vulnerability of </a:t>
              </a:r>
              <a:r>
                <a:rPr lang="en-US" dirty="0" smtClean="0">
                  <a:solidFill>
                    <a:schemeClr val="bg1"/>
                  </a:solidFill>
                  <a:latin typeface="Arial" pitchFamily="34" charset="0"/>
                  <a:cs typeface="Arial" pitchFamily="34" charset="0"/>
                </a:rPr>
                <a:t>household livelihoods</a:t>
              </a:r>
              <a:endParaRPr lang="de-DE" dirty="0">
                <a:solidFill>
                  <a:schemeClr val="bg1"/>
                </a:solidFill>
                <a:latin typeface="Arial" pitchFamily="34" charset="0"/>
                <a:cs typeface="Arial" pitchFamily="34" charset="0"/>
              </a:endParaRPr>
            </a:p>
          </p:txBody>
        </p:sp>
        <p:sp>
          <p:nvSpPr>
            <p:cNvPr id="12" name="Textfeld 40"/>
            <p:cNvSpPr txBox="1">
              <a:spLocks noChangeArrowheads="1"/>
            </p:cNvSpPr>
            <p:nvPr/>
          </p:nvSpPr>
          <p:spPr bwMode="auto">
            <a:xfrm>
              <a:off x="6328338" y="5894660"/>
              <a:ext cx="3320919" cy="620904"/>
            </a:xfrm>
            <a:prstGeom prst="rect">
              <a:avLst/>
            </a:prstGeom>
            <a:solidFill>
              <a:srgbClr val="002060"/>
            </a:solidFill>
            <a:ln w="9525">
              <a:noFill/>
              <a:miter lim="800000"/>
              <a:headEnd/>
              <a:tailEnd/>
            </a:ln>
          </p:spPr>
          <p:txBody>
            <a:bodyPr wrap="square" lIns="3600" tIns="3600" rIns="3600" bIns="3600">
              <a:spAutoFit/>
            </a:bodyPr>
            <a:lstStyle/>
            <a:p>
              <a:pPr>
                <a:lnSpc>
                  <a:spcPts val="2500"/>
                </a:lnSpc>
              </a:pPr>
              <a:r>
                <a:rPr lang="de-DE" b="1" dirty="0">
                  <a:solidFill>
                    <a:srgbClr val="FFC000"/>
                  </a:solidFill>
                  <a:latin typeface="Arial" pitchFamily="34" charset="0"/>
                  <a:cs typeface="Arial" pitchFamily="34" charset="0"/>
                </a:rPr>
                <a:t> </a:t>
              </a:r>
              <a:r>
                <a:rPr lang="de-DE" sz="2400" b="1" dirty="0">
                  <a:solidFill>
                    <a:srgbClr val="FFC000"/>
                  </a:solidFill>
                  <a:latin typeface="Arial" pitchFamily="34" charset="0"/>
                  <a:cs typeface="Arial" pitchFamily="34" charset="0"/>
                  <a:sym typeface="Wingdings" pitchFamily="2" charset="2"/>
                </a:rPr>
                <a:t> </a:t>
              </a:r>
              <a:r>
                <a:rPr lang="de-DE" sz="2400" b="1" dirty="0">
                  <a:solidFill>
                    <a:srgbClr val="FFC000"/>
                  </a:solidFill>
                  <a:latin typeface="Arial" pitchFamily="34" charset="0"/>
                  <a:cs typeface="Arial" pitchFamily="34" charset="0"/>
                </a:rPr>
                <a:t> </a:t>
              </a:r>
              <a:r>
                <a:rPr lang="de-DE" b="1" dirty="0" smtClean="0">
                  <a:solidFill>
                    <a:srgbClr val="FFC000"/>
                  </a:solidFill>
                  <a:latin typeface="Arial" pitchFamily="34" charset="0"/>
                  <a:cs typeface="Arial" pitchFamily="34" charset="0"/>
                </a:rPr>
                <a:t>Viable Pathways to </a:t>
              </a:r>
            </a:p>
            <a:p>
              <a:pPr>
                <a:lnSpc>
                  <a:spcPts val="2500"/>
                </a:lnSpc>
              </a:pPr>
              <a:r>
                <a:rPr lang="de-DE" b="1" dirty="0" smtClean="0">
                  <a:solidFill>
                    <a:srgbClr val="FFC000"/>
                  </a:solidFill>
                  <a:latin typeface="Arial" pitchFamily="34" charset="0"/>
                  <a:cs typeface="Arial" pitchFamily="34" charset="0"/>
                </a:rPr>
                <a:t>Sustainable Intensification   </a:t>
              </a:r>
              <a:endParaRPr lang="de-DE" b="1" dirty="0">
                <a:solidFill>
                  <a:srgbClr val="FFC000"/>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280" cy="1143000"/>
          </a:xfrm>
        </p:spPr>
        <p:txBody>
          <a:bodyPr>
            <a:normAutofit fontScale="90000"/>
          </a:bodyPr>
          <a:lstStyle/>
          <a:p>
            <a:r>
              <a:rPr lang="en-US" b="1" dirty="0" smtClean="0">
                <a:solidFill>
                  <a:schemeClr val="bg1">
                    <a:lumMod val="75000"/>
                  </a:schemeClr>
                </a:solidFill>
              </a:rPr>
              <a:t>Constraints</a:t>
            </a:r>
            <a:r>
              <a:rPr lang="en-US" b="1" dirty="0" smtClean="0"/>
              <a:t> and Opportunities (cont’d)</a:t>
            </a:r>
            <a:endParaRPr lang="en-AU" dirty="0"/>
          </a:p>
        </p:txBody>
      </p:sp>
      <p:sp>
        <p:nvSpPr>
          <p:cNvPr id="3" name="Content Placeholder 2"/>
          <p:cNvSpPr>
            <a:spLocks noGrp="1"/>
          </p:cNvSpPr>
          <p:nvPr>
            <p:ph idx="1"/>
          </p:nvPr>
        </p:nvSpPr>
        <p:spPr>
          <a:xfrm>
            <a:off x="457200" y="1330562"/>
            <a:ext cx="8686800" cy="4268732"/>
          </a:xfrm>
          <a:ln w="3175">
            <a:solidFill>
              <a:schemeClr val="tx1"/>
            </a:solidFill>
          </a:ln>
        </p:spPr>
        <p:txBody>
          <a:bodyPr/>
          <a:lstStyle/>
          <a:p>
            <a:pPr lvl="0">
              <a:buNone/>
              <a:defRPr/>
            </a:pPr>
            <a:r>
              <a:rPr lang="en-AU" dirty="0"/>
              <a:t>Opportunities</a:t>
            </a:r>
          </a:p>
          <a:p>
            <a:pPr>
              <a:buNone/>
            </a:pPr>
            <a:endParaRPr lang="en-AU" dirty="0"/>
          </a:p>
          <a:p>
            <a:pPr>
              <a:buNone/>
            </a:pPr>
            <a:endParaRPr lang="en-AU" dirty="0" smtClean="0"/>
          </a:p>
          <a:p>
            <a:pPr>
              <a:buNone/>
            </a:pPr>
            <a:endParaRPr lang="en-AU" dirty="0"/>
          </a:p>
          <a:p>
            <a:pPr>
              <a:buNone/>
            </a:pPr>
            <a:endParaRPr lang="en-AU" dirty="0" smtClean="0"/>
          </a:p>
          <a:p>
            <a:pPr>
              <a:buNone/>
            </a:pPr>
            <a:endParaRPr lang="en-AU" dirty="0" smtClean="0"/>
          </a:p>
          <a:p>
            <a:pPr>
              <a:buNone/>
            </a:pPr>
            <a:endParaRPr lang="en-AU" dirty="0"/>
          </a:p>
        </p:txBody>
      </p:sp>
      <p:sp>
        <p:nvSpPr>
          <p:cNvPr id="7" name="Geschweifte Klammer rechts 35"/>
          <p:cNvSpPr>
            <a:spLocks/>
          </p:cNvSpPr>
          <p:nvPr/>
        </p:nvSpPr>
        <p:spPr bwMode="auto">
          <a:xfrm>
            <a:off x="6647741" y="2469753"/>
            <a:ext cx="107320" cy="2675893"/>
          </a:xfrm>
          <a:prstGeom prst="rightBrace">
            <a:avLst>
              <a:gd name="adj1" fmla="val 8333"/>
              <a:gd name="adj2" fmla="val 50000"/>
            </a:avLst>
          </a:prstGeom>
          <a:noFill/>
          <a:ln w="28575" algn="ctr">
            <a:solidFill>
              <a:schemeClr val="tx1"/>
            </a:solidFill>
            <a:round/>
            <a:headEnd/>
            <a:tailEnd/>
          </a:ln>
        </p:spPr>
        <p:txBody>
          <a:bodyPr/>
          <a:lstStyle/>
          <a:p>
            <a:endParaRPr lang="de-DE">
              <a:solidFill>
                <a:srgbClr val="BCD5E2"/>
              </a:solidFill>
            </a:endParaRPr>
          </a:p>
        </p:txBody>
      </p:sp>
      <p:sp>
        <p:nvSpPr>
          <p:cNvPr id="8" name="Textfeld 41"/>
          <p:cNvSpPr txBox="1">
            <a:spLocks noChangeArrowheads="1"/>
          </p:cNvSpPr>
          <p:nvPr/>
        </p:nvSpPr>
        <p:spPr bwMode="auto">
          <a:xfrm>
            <a:off x="772686" y="1924579"/>
            <a:ext cx="5873477" cy="3416320"/>
          </a:xfrm>
          <a:prstGeom prst="rect">
            <a:avLst/>
          </a:prstGeom>
          <a:noFill/>
          <a:ln w="9525">
            <a:noFill/>
            <a:miter lim="800000"/>
            <a:headEnd/>
            <a:tailEnd/>
          </a:ln>
        </p:spPr>
        <p:txBody>
          <a:bodyPr wrap="square">
            <a:spAutoFit/>
          </a:bodyPr>
          <a:lstStyle/>
          <a:p>
            <a:pPr defTabSz="609600">
              <a:lnSpc>
                <a:spcPct val="150000"/>
              </a:lnSpc>
            </a:pPr>
            <a:r>
              <a:rPr lang="de-DE" dirty="0" smtClean="0">
                <a:solidFill>
                  <a:schemeClr val="tx2">
                    <a:lumMod val="75000"/>
                  </a:schemeClr>
                </a:solidFill>
                <a:latin typeface="Arial" pitchFamily="34" charset="0"/>
                <a:cs typeface="Arial" pitchFamily="34" charset="0"/>
              </a:rPr>
              <a:t>Community-based and participatory research:</a:t>
            </a:r>
          </a:p>
          <a:p>
            <a:pPr marL="360000" defTabSz="609600"/>
            <a:r>
              <a:rPr lang="de-DE" dirty="0" smtClean="0">
                <a:solidFill>
                  <a:schemeClr val="tx2">
                    <a:lumMod val="75000"/>
                  </a:schemeClr>
                </a:solidFill>
                <a:latin typeface="Arial" pitchFamily="34" charset="0"/>
                <a:cs typeface="Arial" pitchFamily="34" charset="0"/>
              </a:rPr>
              <a:t>- identification and promotion of appropriate</a:t>
            </a:r>
          </a:p>
          <a:p>
            <a:pPr marL="360000" defTabSz="609600"/>
            <a:r>
              <a:rPr lang="de-DE" dirty="0">
                <a:solidFill>
                  <a:schemeClr val="tx2">
                    <a:lumMod val="75000"/>
                  </a:schemeClr>
                </a:solidFill>
                <a:latin typeface="Arial" pitchFamily="34" charset="0"/>
                <a:cs typeface="Arial" pitchFamily="34" charset="0"/>
              </a:rPr>
              <a:t> </a:t>
            </a:r>
            <a:r>
              <a:rPr lang="de-DE" dirty="0" smtClean="0">
                <a:solidFill>
                  <a:schemeClr val="tx2">
                    <a:lumMod val="75000"/>
                  </a:schemeClr>
                </a:solidFill>
                <a:latin typeface="Arial" pitchFamily="34" charset="0"/>
                <a:cs typeface="Arial" pitchFamily="34" charset="0"/>
              </a:rPr>
              <a:t>    technological (production and post-harvest),</a:t>
            </a:r>
          </a:p>
          <a:p>
            <a:pPr marL="360000" defTabSz="609600"/>
            <a:r>
              <a:rPr lang="de-DE" dirty="0">
                <a:solidFill>
                  <a:schemeClr val="tx2">
                    <a:lumMod val="75000"/>
                  </a:schemeClr>
                </a:solidFill>
                <a:latin typeface="Arial" pitchFamily="34" charset="0"/>
                <a:cs typeface="Arial" pitchFamily="34" charset="0"/>
              </a:rPr>
              <a:t> </a:t>
            </a:r>
            <a:r>
              <a:rPr lang="de-DE" dirty="0" smtClean="0">
                <a:solidFill>
                  <a:schemeClr val="tx2">
                    <a:lumMod val="75000"/>
                  </a:schemeClr>
                </a:solidFill>
                <a:latin typeface="Arial" pitchFamily="34" charset="0"/>
                <a:cs typeface="Arial" pitchFamily="34" charset="0"/>
              </a:rPr>
              <a:t>    institutional, and policy options;</a:t>
            </a:r>
            <a:endParaRPr lang="de-DE" dirty="0">
              <a:solidFill>
                <a:schemeClr val="tx2">
                  <a:lumMod val="75000"/>
                </a:schemeClr>
              </a:solidFill>
              <a:latin typeface="Arial" pitchFamily="34" charset="0"/>
              <a:cs typeface="Arial" pitchFamily="34" charset="0"/>
            </a:endParaRPr>
          </a:p>
          <a:p>
            <a:pPr marL="360000" defTabSz="609600"/>
            <a:r>
              <a:rPr lang="de-DE" dirty="0" smtClean="0">
                <a:solidFill>
                  <a:schemeClr val="tx2">
                    <a:lumMod val="75000"/>
                  </a:schemeClr>
                </a:solidFill>
                <a:latin typeface="Arial" pitchFamily="34" charset="0"/>
                <a:cs typeface="Arial" pitchFamily="34" charset="0"/>
              </a:rPr>
              <a:t>- agricultural productivity improvement; </a:t>
            </a:r>
          </a:p>
          <a:p>
            <a:pPr marL="360000" defTabSz="609600"/>
            <a:r>
              <a:rPr lang="de-DE" dirty="0" smtClean="0">
                <a:solidFill>
                  <a:schemeClr val="tx2">
                    <a:lumMod val="75000"/>
                  </a:schemeClr>
                </a:solidFill>
                <a:latin typeface="Arial" pitchFamily="34" charset="0"/>
                <a:cs typeface="Arial" pitchFamily="34" charset="0"/>
              </a:rPr>
              <a:t>- better resource management;</a:t>
            </a:r>
          </a:p>
          <a:p>
            <a:pPr marL="360000" defTabSz="609600"/>
            <a:r>
              <a:rPr lang="de-DE" dirty="0" smtClean="0">
                <a:solidFill>
                  <a:schemeClr val="tx2">
                    <a:lumMod val="75000"/>
                  </a:schemeClr>
                </a:solidFill>
                <a:latin typeface="Arial" pitchFamily="34" charset="0"/>
                <a:cs typeface="Arial" pitchFamily="34" charset="0"/>
              </a:rPr>
              <a:t>- alternative income generating activities;</a:t>
            </a:r>
          </a:p>
          <a:p>
            <a:pPr defTabSz="609600">
              <a:lnSpc>
                <a:spcPct val="150000"/>
              </a:lnSpc>
            </a:pPr>
            <a:r>
              <a:rPr lang="de-DE" dirty="0" smtClean="0">
                <a:solidFill>
                  <a:schemeClr val="tx2">
                    <a:lumMod val="75000"/>
                  </a:schemeClr>
                </a:solidFill>
                <a:latin typeface="Arial" pitchFamily="34" charset="0"/>
                <a:cs typeface="Arial" pitchFamily="34" charset="0"/>
              </a:rPr>
              <a:t>Growth in food/feed demand and food diversification</a:t>
            </a:r>
          </a:p>
          <a:p>
            <a:pPr defTabSz="609600">
              <a:lnSpc>
                <a:spcPct val="150000"/>
              </a:lnSpc>
            </a:pPr>
            <a:r>
              <a:rPr lang="de-DE" dirty="0" smtClean="0">
                <a:solidFill>
                  <a:schemeClr val="tx2">
                    <a:lumMod val="75000"/>
                  </a:schemeClr>
                </a:solidFill>
                <a:latin typeface="Arial" pitchFamily="34" charset="0"/>
                <a:cs typeface="Arial" pitchFamily="34" charset="0"/>
              </a:rPr>
              <a:t>Investment in input supply systems (seed and fertilizer);</a:t>
            </a:r>
          </a:p>
          <a:p>
            <a:pPr defTabSz="609600">
              <a:lnSpc>
                <a:spcPct val="150000"/>
              </a:lnSpc>
            </a:pPr>
            <a:r>
              <a:rPr lang="de-DE" dirty="0" smtClean="0">
                <a:solidFill>
                  <a:schemeClr val="tx2">
                    <a:lumMod val="75000"/>
                  </a:schemeClr>
                </a:solidFill>
                <a:latin typeface="Arial" pitchFamily="34" charset="0"/>
                <a:cs typeface="Arial" pitchFamily="34" charset="0"/>
              </a:rPr>
              <a:t>Export markets and multi-stakeholder partnerships</a:t>
            </a:r>
          </a:p>
        </p:txBody>
      </p:sp>
      <p:sp>
        <p:nvSpPr>
          <p:cNvPr id="9" name="Textfeld 43"/>
          <p:cNvSpPr txBox="1">
            <a:spLocks noChangeArrowheads="1"/>
          </p:cNvSpPr>
          <p:nvPr/>
        </p:nvSpPr>
        <p:spPr bwMode="auto">
          <a:xfrm>
            <a:off x="6876256" y="2578972"/>
            <a:ext cx="2088232" cy="2169825"/>
          </a:xfrm>
          <a:prstGeom prst="rect">
            <a:avLst/>
          </a:prstGeom>
          <a:solidFill>
            <a:schemeClr val="tx2"/>
          </a:solidFill>
          <a:ln w="9525">
            <a:noFill/>
            <a:miter lim="800000"/>
            <a:headEnd/>
            <a:tailEnd/>
          </a:ln>
        </p:spPr>
        <p:txBody>
          <a:bodyPr wrap="square">
            <a:spAutoFit/>
          </a:bodyPr>
          <a:lstStyle/>
          <a:p>
            <a:pPr defTabSz="609600">
              <a:lnSpc>
                <a:spcPct val="150000"/>
              </a:lnSpc>
            </a:pPr>
            <a:r>
              <a:rPr lang="de-DE" b="1" dirty="0" smtClean="0">
                <a:solidFill>
                  <a:schemeClr val="bg1"/>
                </a:solidFill>
                <a:latin typeface="Arial" pitchFamily="34" charset="0"/>
                <a:cs typeface="Arial" pitchFamily="34" charset="0"/>
              </a:rPr>
              <a:t>Development of</a:t>
            </a:r>
          </a:p>
          <a:p>
            <a:pPr defTabSz="609600">
              <a:lnSpc>
                <a:spcPct val="150000"/>
              </a:lnSpc>
            </a:pPr>
            <a:r>
              <a:rPr lang="de-DE" b="1" dirty="0">
                <a:solidFill>
                  <a:schemeClr val="bg1"/>
                </a:solidFill>
                <a:latin typeface="Arial" pitchFamily="34" charset="0"/>
                <a:cs typeface="Arial" pitchFamily="34" charset="0"/>
              </a:rPr>
              <a:t> </a:t>
            </a:r>
            <a:r>
              <a:rPr lang="de-DE" b="1" dirty="0" smtClean="0">
                <a:solidFill>
                  <a:schemeClr val="bg1"/>
                </a:solidFill>
                <a:latin typeface="Arial" pitchFamily="34" charset="0"/>
                <a:cs typeface="Arial" pitchFamily="34" charset="0"/>
              </a:rPr>
              <a:t> sustainable</a:t>
            </a:r>
          </a:p>
          <a:p>
            <a:pPr defTabSz="609600">
              <a:lnSpc>
                <a:spcPct val="150000"/>
              </a:lnSpc>
            </a:pPr>
            <a:r>
              <a:rPr lang="de-DE" b="1" dirty="0">
                <a:solidFill>
                  <a:schemeClr val="bg1"/>
                </a:solidFill>
                <a:latin typeface="Arial" pitchFamily="34" charset="0"/>
                <a:cs typeface="Arial" pitchFamily="34" charset="0"/>
              </a:rPr>
              <a:t> </a:t>
            </a:r>
            <a:r>
              <a:rPr lang="de-DE" b="1" dirty="0" smtClean="0">
                <a:solidFill>
                  <a:schemeClr val="bg1"/>
                </a:solidFill>
                <a:latin typeface="Arial" pitchFamily="34" charset="0"/>
                <a:cs typeface="Arial" pitchFamily="34" charset="0"/>
              </a:rPr>
              <a:t> livelihoods</a:t>
            </a:r>
          </a:p>
          <a:p>
            <a:pPr defTabSz="609600">
              <a:lnSpc>
                <a:spcPct val="150000"/>
              </a:lnSpc>
            </a:pPr>
            <a:r>
              <a:rPr lang="de-DE" b="1" dirty="0" smtClean="0">
                <a:solidFill>
                  <a:schemeClr val="bg1"/>
                </a:solidFill>
                <a:latin typeface="Arial" pitchFamily="34" charset="0"/>
                <a:cs typeface="Arial" pitchFamily="34" charset="0"/>
              </a:rPr>
              <a:t>Community capacity building</a:t>
            </a:r>
            <a:endParaRPr lang="de-DE" b="1" dirty="0">
              <a:solidFill>
                <a:schemeClr val="bg1"/>
              </a:solidFill>
              <a:latin typeface="Arial" pitchFamily="34" charset="0"/>
              <a:cs typeface="Arial" pitchFamily="34" charset="0"/>
            </a:endParaRPr>
          </a:p>
        </p:txBody>
      </p:sp>
      <p:grpSp>
        <p:nvGrpSpPr>
          <p:cNvPr id="4" name="Gruppieren 60"/>
          <p:cNvGrpSpPr>
            <a:grpSpLocks/>
          </p:cNvGrpSpPr>
          <p:nvPr/>
        </p:nvGrpSpPr>
        <p:grpSpPr bwMode="auto">
          <a:xfrm>
            <a:off x="465874" y="5747254"/>
            <a:ext cx="8579648" cy="1033548"/>
            <a:chOff x="1213024" y="5877183"/>
            <a:chExt cx="8436233" cy="1033554"/>
          </a:xfrm>
        </p:grpSpPr>
        <p:sp>
          <p:nvSpPr>
            <p:cNvPr id="11" name="Text Box 25"/>
            <p:cNvSpPr txBox="1">
              <a:spLocks noChangeArrowheads="1"/>
            </p:cNvSpPr>
            <p:nvPr/>
          </p:nvSpPr>
          <p:spPr bwMode="auto">
            <a:xfrm>
              <a:off x="1213024" y="5877183"/>
              <a:ext cx="4969229" cy="1033554"/>
            </a:xfrm>
            <a:prstGeom prst="rect">
              <a:avLst/>
            </a:prstGeom>
            <a:solidFill>
              <a:srgbClr val="002060"/>
            </a:solidFill>
            <a:ln w="9525">
              <a:noFill/>
              <a:miter lim="800000"/>
              <a:headEnd/>
              <a:tailEnd/>
            </a:ln>
          </p:spPr>
          <p:txBody>
            <a:bodyPr lIns="3600" tIns="18000" rIns="3600" bIns="18000">
              <a:spAutoFit/>
            </a:bodyPr>
            <a:lstStyle/>
            <a:p>
              <a:pPr>
                <a:lnSpc>
                  <a:spcPct val="120000"/>
                </a:lnSpc>
              </a:pPr>
              <a:r>
                <a:rPr lang="en-US" b="1" dirty="0" smtClean="0">
                  <a:solidFill>
                    <a:schemeClr val="bg1"/>
                  </a:solidFill>
                  <a:latin typeface="Arial" pitchFamily="34" charset="0"/>
                  <a:cs typeface="Arial" pitchFamily="34" charset="0"/>
                </a:rPr>
                <a:t>Own-food security (self-reliance), improved nutrition, income security, conserved or enhanced natural resource base</a:t>
              </a:r>
              <a:endParaRPr lang="de-DE" b="1" dirty="0">
                <a:solidFill>
                  <a:schemeClr val="bg1"/>
                </a:solidFill>
                <a:latin typeface="Arial" pitchFamily="34" charset="0"/>
                <a:cs typeface="Arial" pitchFamily="34" charset="0"/>
              </a:endParaRPr>
            </a:p>
          </p:txBody>
        </p:sp>
        <p:sp>
          <p:nvSpPr>
            <p:cNvPr id="12" name="Textfeld 40"/>
            <p:cNvSpPr txBox="1">
              <a:spLocks noChangeArrowheads="1"/>
            </p:cNvSpPr>
            <p:nvPr/>
          </p:nvSpPr>
          <p:spPr bwMode="auto">
            <a:xfrm>
              <a:off x="6328338" y="5894662"/>
              <a:ext cx="3320919" cy="969078"/>
            </a:xfrm>
            <a:prstGeom prst="rect">
              <a:avLst/>
            </a:prstGeom>
            <a:solidFill>
              <a:srgbClr val="002060"/>
            </a:solidFill>
            <a:ln w="9525">
              <a:noFill/>
              <a:miter lim="800000"/>
              <a:headEnd/>
              <a:tailEnd/>
            </a:ln>
          </p:spPr>
          <p:txBody>
            <a:bodyPr wrap="square" lIns="3600" tIns="3600" rIns="3600" bIns="3600">
              <a:spAutoFit/>
            </a:bodyPr>
            <a:lstStyle/>
            <a:p>
              <a:pPr>
                <a:lnSpc>
                  <a:spcPts val="2500"/>
                </a:lnSpc>
              </a:pPr>
              <a:r>
                <a:rPr lang="de-DE" dirty="0">
                  <a:solidFill>
                    <a:srgbClr val="FFC000"/>
                  </a:solidFill>
                </a:rPr>
                <a:t> </a:t>
              </a:r>
              <a:r>
                <a:rPr lang="de-DE" sz="2400" b="1" dirty="0" smtClean="0">
                  <a:solidFill>
                    <a:srgbClr val="FFC000"/>
                  </a:solidFill>
                  <a:sym typeface="Wingdings" pitchFamily="2" charset="2"/>
                </a:rPr>
                <a:t></a:t>
              </a:r>
              <a:r>
                <a:rPr lang="de-DE" sz="2400" b="1" dirty="0" smtClean="0">
                  <a:solidFill>
                    <a:srgbClr val="FFC000"/>
                  </a:solidFill>
                </a:rPr>
                <a:t>Sustainably Intensified Cereal-Livestock-based Farming Systems   </a:t>
              </a:r>
              <a:endParaRPr lang="de-DE" sz="2400" b="1" dirty="0">
                <a:solidFill>
                  <a:srgbClr val="FFC000"/>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b="1" dirty="0" smtClean="0">
                <a:latin typeface="Arial" pitchFamily="34" charset="0"/>
                <a:cs typeface="Arial" pitchFamily="34" charset="0"/>
              </a:rPr>
              <a:t>Purpose</a:t>
            </a:r>
            <a:endParaRPr lang="en-AU" sz="4000" b="1" dirty="0">
              <a:latin typeface="Arial" pitchFamily="34" charset="0"/>
              <a:cs typeface="Arial" pitchFamily="34" charset="0"/>
            </a:endParaRPr>
          </a:p>
        </p:txBody>
      </p:sp>
      <p:sp>
        <p:nvSpPr>
          <p:cNvPr id="4" name="Text Box 22"/>
          <p:cNvSpPr txBox="1">
            <a:spLocks noChangeArrowheads="1"/>
          </p:cNvSpPr>
          <p:nvPr/>
        </p:nvSpPr>
        <p:spPr bwMode="auto">
          <a:xfrm>
            <a:off x="539552" y="1382972"/>
            <a:ext cx="8136904" cy="4500000"/>
          </a:xfrm>
          <a:prstGeom prst="rect">
            <a:avLst/>
          </a:prstGeom>
          <a:noFill/>
          <a:ln w="9525">
            <a:noFill/>
            <a:miter lim="800000"/>
            <a:headEnd/>
            <a:tailEnd/>
          </a:ln>
        </p:spPr>
        <p:txBody>
          <a:bodyPr wrap="square" lIns="18000" tIns="18000" rIns="18000" bIns="18000">
            <a:normAutofit fontScale="92500" lnSpcReduction="10000"/>
          </a:bodyPr>
          <a:lstStyle/>
          <a:p>
            <a:pPr algn="just" defTabSz="609600">
              <a:lnSpc>
                <a:spcPct val="150000"/>
              </a:lnSpc>
            </a:pPr>
            <a:endParaRPr lang="de-DE" sz="2800" dirty="0">
              <a:solidFill>
                <a:schemeClr val="tx1"/>
              </a:solidFill>
              <a:latin typeface="Arial" pitchFamily="34" charset="0"/>
              <a:cs typeface="Arial" pitchFamily="34" charset="0"/>
            </a:endParaRPr>
          </a:p>
          <a:p>
            <a:pPr algn="just">
              <a:lnSpc>
                <a:spcPct val="150000"/>
              </a:lnSpc>
            </a:pPr>
            <a:r>
              <a:rPr lang="en-US" sz="2800" dirty="0" smtClean="0">
                <a:latin typeface="Arial" pitchFamily="34" charset="0"/>
                <a:cs typeface="Arial" pitchFamily="34" charset="0"/>
              </a:rPr>
              <a:t>Provide pathways out of hunger and poverty for small holder families through sustainably intensified farming systems that sufficiently improve food, nutrition, and income security, particularly for women and children, and conserve or enhance the natural resource base.</a:t>
            </a:r>
            <a:endParaRPr lang="en-AU" sz="2800" dirty="0" smtClean="0">
              <a:latin typeface="Arial" pitchFamily="34" charset="0"/>
              <a:cs typeface="Arial" pitchFamily="34" charset="0"/>
            </a:endParaRPr>
          </a:p>
          <a:p>
            <a:pPr algn="just" defTabSz="609600">
              <a:lnSpc>
                <a:spcPct val="150000"/>
              </a:lnSpc>
            </a:pPr>
            <a:endParaRPr lang="de-DE" sz="2800" dirty="0">
              <a:solidFill>
                <a:schemeClr val="tx1"/>
              </a:solidFill>
              <a:latin typeface="Arial" pitchFamily="34" charset="0"/>
              <a:cs typeface="Arial" pitchFamily="34" charset="0"/>
            </a:endParaRPr>
          </a:p>
          <a:p>
            <a:pPr algn="just" defTabSz="609600">
              <a:lnSpc>
                <a:spcPct val="150000"/>
              </a:lnSpc>
            </a:pPr>
            <a:r>
              <a:rPr lang="de-DE" sz="2800" dirty="0">
                <a:solidFill>
                  <a:schemeClr val="tx1"/>
                </a:solidFill>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6600"/>
                </a:solidFill>
                <a:latin typeface="Arial" pitchFamily="34" charset="0"/>
                <a:cs typeface="Arial" pitchFamily="34" charset="0"/>
              </a:rPr>
              <a:t>Research Objectives</a:t>
            </a:r>
            <a:endParaRPr lang="en-AU" b="1" dirty="0">
              <a:solidFill>
                <a:srgbClr val="006600"/>
              </a:solidFill>
              <a:latin typeface="Arial" pitchFamily="34" charset="0"/>
              <a:cs typeface="Arial" pitchFamily="34" charset="0"/>
            </a:endParaRPr>
          </a:p>
        </p:txBody>
      </p:sp>
      <p:sp>
        <p:nvSpPr>
          <p:cNvPr id="3" name="Content Placeholder 2"/>
          <p:cNvSpPr>
            <a:spLocks noGrp="1"/>
          </p:cNvSpPr>
          <p:nvPr>
            <p:ph idx="1"/>
          </p:nvPr>
        </p:nvSpPr>
        <p:spPr>
          <a:xfrm>
            <a:off x="457200" y="1600201"/>
            <a:ext cx="8229600" cy="2044824"/>
          </a:xfrm>
        </p:spPr>
        <p:txBody>
          <a:bodyPr>
            <a:noAutofit/>
          </a:bodyPr>
          <a:lstStyle/>
          <a:p>
            <a:pPr marL="514350" indent="-514350" algn="just">
              <a:lnSpc>
                <a:spcPct val="120000"/>
              </a:lnSpc>
              <a:spcBef>
                <a:spcPts val="1800"/>
              </a:spcBef>
              <a:buFont typeface="+mj-lt"/>
              <a:buAutoNum type="arabicPeriod"/>
            </a:pPr>
            <a:r>
              <a:rPr lang="en-US" sz="2600" dirty="0" smtClean="0">
                <a:latin typeface="Arial" pitchFamily="34" charset="0"/>
                <a:cs typeface="Arial" pitchFamily="34" charset="0"/>
              </a:rPr>
              <a:t>To identify and evaluate demand-driven options for sustainable intensification that accelerate progress toward rural poverty alleviation, improved nutrition and equity, and ecosystem stability [H1, H2, H3]</a:t>
            </a:r>
            <a:endParaRPr lang="en-AU" sz="2600" dirty="0" smtClean="0">
              <a:latin typeface="Arial" pitchFamily="34" charset="0"/>
              <a:cs typeface="Arial" pitchFamily="34" charset="0"/>
            </a:endParaRPr>
          </a:p>
          <a:p>
            <a:pPr marL="514350" indent="-514350">
              <a:spcBef>
                <a:spcPts val="1800"/>
              </a:spcBef>
              <a:buFont typeface="+mj-lt"/>
              <a:buAutoNum type="arabicPeriod"/>
            </a:pPr>
            <a:endParaRPr lang="en-AU" sz="2600" dirty="0">
              <a:latin typeface="Arial" pitchFamily="34" charset="0"/>
              <a:cs typeface="Arial" pitchFamily="34" charset="0"/>
            </a:endParaRPr>
          </a:p>
        </p:txBody>
      </p:sp>
      <p:sp>
        <p:nvSpPr>
          <p:cNvPr id="4" name="Content Placeholder 2"/>
          <p:cNvSpPr txBox="1">
            <a:spLocks/>
          </p:cNvSpPr>
          <p:nvPr/>
        </p:nvSpPr>
        <p:spPr>
          <a:xfrm>
            <a:off x="422322" y="3373046"/>
            <a:ext cx="8229600" cy="3212975"/>
          </a:xfrm>
          <a:prstGeom prst="rect">
            <a:avLst/>
          </a:prstGeom>
        </p:spPr>
        <p:txBody>
          <a:bodyPr vert="horz" lIns="91440" tIns="45720" rIns="91440" bIns="45720" rtlCol="0">
            <a:noAutofit/>
          </a:bodyPr>
          <a:lstStyle/>
          <a:p>
            <a:pPr marL="514350" marR="0" lvl="0" indent="-514350" algn="just" defTabSz="914400" rtl="0" eaLnBrk="1" fontAlgn="auto" latinLnBrk="0" hangingPunct="1">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bg1">
                    <a:lumMod val="95000"/>
                  </a:schemeClr>
                </a:solidFill>
                <a:effectLst/>
                <a:uLnTx/>
                <a:uFillTx/>
                <a:latin typeface="Arial" pitchFamily="34" charset="0"/>
                <a:ea typeface="+mn-ea"/>
                <a:cs typeface="Arial" pitchFamily="34" charset="0"/>
              </a:rPr>
              <a:t> </a:t>
            </a:r>
            <a:endParaRPr kumimoji="0" lang="en-AU" sz="2600" b="0" i="0" u="none" strike="noStrike" kern="1200" cap="none" spc="0" normalizeH="0" baseline="0" noProof="0" dirty="0" smtClean="0">
              <a:ln>
                <a:noFill/>
              </a:ln>
              <a:solidFill>
                <a:schemeClr val="bg1">
                  <a:lumMod val="95000"/>
                </a:schemeClr>
              </a:solidFill>
              <a:effectLst/>
              <a:uLnTx/>
              <a:uFillTx/>
              <a:latin typeface="Arial" pitchFamily="34" charset="0"/>
              <a:ea typeface="+mn-ea"/>
              <a:cs typeface="Arial" pitchFamily="34" charset="0"/>
            </a:endParaRPr>
          </a:p>
          <a:p>
            <a:pPr marL="514350" marR="0" lvl="0" indent="-514350" algn="just" defTabSz="914400" rtl="0" eaLnBrk="1" fontAlgn="auto" latinLnBrk="0" hangingPunct="1">
              <a:lnSpc>
                <a:spcPct val="120000"/>
              </a:lnSpc>
              <a:spcBef>
                <a:spcPts val="18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To evaluate, document and exchange experiences on processes and mechanisms for integrating and delivering innovations for sustainable intensification to facilitate their uptake beyond the Africa RISING action research sites. [H4]</a:t>
            </a:r>
            <a:endParaRPr kumimoji="0" lang="en-AU"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4350" marR="0" lvl="0" indent="-514350" algn="l" defTabSz="914400" rtl="0" eaLnBrk="1" fontAlgn="auto" latinLnBrk="0" hangingPunct="1">
              <a:lnSpc>
                <a:spcPct val="100000"/>
              </a:lnSpc>
              <a:spcBef>
                <a:spcPts val="1800"/>
              </a:spcBef>
              <a:spcAft>
                <a:spcPts val="0"/>
              </a:spcAft>
              <a:buClrTx/>
              <a:buSzTx/>
              <a:buFont typeface="+mj-lt"/>
              <a:buAutoNum type="arabicPeriod"/>
              <a:tabLst/>
              <a:defRPr/>
            </a:pPr>
            <a:endParaRPr kumimoji="0" lang="en-AU" sz="26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chemeClr val="accent6">
                    <a:lumMod val="75000"/>
                  </a:schemeClr>
                </a:solidFill>
                <a:latin typeface="Arial" pitchFamily="34" charset="0"/>
                <a:cs typeface="Arial" pitchFamily="34" charset="0"/>
              </a:rPr>
              <a:t>Development Objectives</a:t>
            </a:r>
            <a:endParaRPr lang="en-AU" b="1" dirty="0">
              <a:solidFill>
                <a:schemeClr val="accent6">
                  <a:lumMod val="75000"/>
                </a:schemeClr>
              </a:solidFill>
              <a:latin typeface="Arial" pitchFamily="34" charset="0"/>
              <a:cs typeface="Arial" pitchFamily="34" charset="0"/>
            </a:endParaRPr>
          </a:p>
        </p:txBody>
      </p:sp>
      <p:sp>
        <p:nvSpPr>
          <p:cNvPr id="3" name="Content Placeholder 2"/>
          <p:cNvSpPr>
            <a:spLocks noGrp="1"/>
          </p:cNvSpPr>
          <p:nvPr>
            <p:ph idx="1"/>
          </p:nvPr>
        </p:nvSpPr>
        <p:spPr>
          <a:xfrm>
            <a:off x="457200" y="1600200"/>
            <a:ext cx="8229600" cy="2476871"/>
          </a:xfrm>
        </p:spPr>
        <p:txBody>
          <a:bodyPr>
            <a:noAutofit/>
          </a:bodyPr>
          <a:lstStyle/>
          <a:p>
            <a:pPr marL="514350" indent="-514350" algn="just">
              <a:lnSpc>
                <a:spcPct val="120000"/>
              </a:lnSpc>
              <a:spcBef>
                <a:spcPts val="1800"/>
              </a:spcBef>
              <a:buFont typeface="+mj-lt"/>
              <a:buAutoNum type="arabicPeriod"/>
            </a:pPr>
            <a:r>
              <a:rPr lang="en-US" sz="2400" dirty="0" smtClean="0">
                <a:latin typeface="Arial" pitchFamily="34" charset="0"/>
                <a:cs typeface="Arial" pitchFamily="34" charset="0"/>
              </a:rPr>
              <a:t>To improve smallholder farm households’ livelihoods so that they can move out of poverty and improve the nutritional status, especially of young children and mothers, while improving or maintaining ecosystem stability within Africa RISING action research sites. [H4]</a:t>
            </a:r>
          </a:p>
          <a:p>
            <a:pPr marL="514350" indent="-514350" algn="just">
              <a:lnSpc>
                <a:spcPct val="120000"/>
              </a:lnSpc>
              <a:spcBef>
                <a:spcPts val="1800"/>
              </a:spcBef>
              <a:buFont typeface="+mj-lt"/>
              <a:buAutoNum type="arabicPeriod"/>
            </a:pPr>
            <a:endParaRPr lang="en-US" sz="1000" dirty="0">
              <a:latin typeface="Arial" pitchFamily="34" charset="0"/>
              <a:cs typeface="Arial" pitchFamily="34" charset="0"/>
            </a:endParaRPr>
          </a:p>
          <a:p>
            <a:pPr marL="514350" lvl="0" indent="-514350" algn="just">
              <a:lnSpc>
                <a:spcPct val="120000"/>
              </a:lnSpc>
              <a:spcBef>
                <a:spcPts val="1800"/>
              </a:spcBef>
              <a:buFont typeface="+mj-lt"/>
              <a:buAutoNum type="arabicPeriod"/>
            </a:pPr>
            <a:r>
              <a:rPr lang="en-US" sz="2600" dirty="0" smtClean="0">
                <a:latin typeface="Arial" pitchFamily="34" charset="0"/>
                <a:cs typeface="Arial" pitchFamily="34" charset="0"/>
              </a:rPr>
              <a:t>To </a:t>
            </a:r>
            <a:r>
              <a:rPr lang="en-US" sz="2600" dirty="0">
                <a:latin typeface="Arial" pitchFamily="34" charset="0"/>
                <a:cs typeface="Arial" pitchFamily="34" charset="0"/>
              </a:rPr>
              <a:t>facilitate partner-led dissemination of integrated innovations for sustainable intensification </a:t>
            </a:r>
            <a:r>
              <a:rPr lang="en-US" sz="2600" dirty="0" smtClean="0">
                <a:latin typeface="Arial" pitchFamily="34" charset="0"/>
                <a:cs typeface="Arial" pitchFamily="34" charset="0"/>
              </a:rPr>
              <a:t>beyond </a:t>
            </a:r>
            <a:r>
              <a:rPr lang="en-US" sz="2600" dirty="0">
                <a:latin typeface="Arial" pitchFamily="34" charset="0"/>
                <a:cs typeface="Arial" pitchFamily="34" charset="0"/>
              </a:rPr>
              <a:t>the Africa RISING action research sites. [H4]</a:t>
            </a:r>
            <a:endParaRPr lang="en-AU" sz="2600" dirty="0">
              <a:latin typeface="Arial" pitchFamily="34" charset="0"/>
              <a:cs typeface="Arial" pitchFamily="34" charset="0"/>
            </a:endParaRPr>
          </a:p>
          <a:p>
            <a:pPr marL="0" indent="0" algn="just">
              <a:lnSpc>
                <a:spcPct val="120000"/>
              </a:lnSpc>
              <a:spcBef>
                <a:spcPts val="1800"/>
              </a:spcBef>
              <a:buNone/>
            </a:pPr>
            <a:endParaRPr lang="en-AU" sz="2600" dirty="0" smtClean="0">
              <a:latin typeface="Arial" pitchFamily="34" charset="0"/>
              <a:cs typeface="Arial" pitchFamily="34" charset="0"/>
            </a:endParaRPr>
          </a:p>
          <a:p>
            <a:pPr marL="514350" indent="-514350">
              <a:spcBef>
                <a:spcPts val="1800"/>
              </a:spcBef>
              <a:buFont typeface="+mj-lt"/>
              <a:buAutoNum type="arabicPeriod"/>
            </a:pPr>
            <a:endParaRPr lang="en-AU" sz="26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14"/>
            <a:ext cx="8229600" cy="1143000"/>
          </a:xfrm>
        </p:spPr>
        <p:txBody>
          <a:bodyPr>
            <a:normAutofit/>
          </a:bodyPr>
          <a:lstStyle/>
          <a:p>
            <a:r>
              <a:rPr lang="en-US" b="1" dirty="0" smtClean="0">
                <a:solidFill>
                  <a:srgbClr val="006600"/>
                </a:solidFill>
                <a:latin typeface="Arial" pitchFamily="34" charset="0"/>
                <a:cs typeface="Arial" pitchFamily="34" charset="0"/>
              </a:rPr>
              <a:t>Research outcomes</a:t>
            </a:r>
            <a:endParaRPr lang="en-AU" b="1" dirty="0">
              <a:latin typeface="Arial" pitchFamily="34" charset="0"/>
              <a:cs typeface="Arial" pitchFamily="34" charset="0"/>
            </a:endParaRPr>
          </a:p>
        </p:txBody>
      </p:sp>
      <p:sp>
        <p:nvSpPr>
          <p:cNvPr id="3" name="Content Placeholder 2"/>
          <p:cNvSpPr>
            <a:spLocks noGrp="1"/>
          </p:cNvSpPr>
          <p:nvPr>
            <p:ph idx="1"/>
          </p:nvPr>
        </p:nvSpPr>
        <p:spPr>
          <a:xfrm>
            <a:off x="0" y="1178160"/>
            <a:ext cx="8892480" cy="5243704"/>
          </a:xfrm>
        </p:spPr>
        <p:txBody>
          <a:bodyPr>
            <a:noAutofit/>
          </a:bodyPr>
          <a:lstStyle/>
          <a:p>
            <a:pPr marL="514350" indent="-514350" algn="just">
              <a:lnSpc>
                <a:spcPct val="120000"/>
              </a:lnSpc>
              <a:spcBef>
                <a:spcPts val="600"/>
              </a:spcBef>
              <a:buFont typeface="+mj-lt"/>
              <a:buAutoNum type="arabicPeriod"/>
            </a:pPr>
            <a:r>
              <a:rPr lang="en-US" sz="2400" dirty="0" smtClean="0">
                <a:latin typeface="Arial" pitchFamily="34" charset="0"/>
                <a:cs typeface="Arial" pitchFamily="34" charset="0"/>
              </a:rPr>
              <a:t>Integrated innovations used for intensifying farming practices of targeted types of households in a sustainable manner within identified development domains.</a:t>
            </a:r>
          </a:p>
          <a:p>
            <a:pPr marL="514350" indent="-514350" algn="just">
              <a:lnSpc>
                <a:spcPct val="120000"/>
              </a:lnSpc>
              <a:spcBef>
                <a:spcPts val="600"/>
              </a:spcBef>
              <a:buFont typeface="+mj-lt"/>
              <a:buAutoNum type="arabicPeriod"/>
            </a:pPr>
            <a:r>
              <a:rPr lang="en-US" sz="2400" dirty="0" smtClean="0">
                <a:latin typeface="Arial" pitchFamily="34" charset="0"/>
                <a:cs typeface="Arial" pitchFamily="34" charset="0"/>
              </a:rPr>
              <a:t>Tools and approaches for identifying, evaluating and disseminating integrated innovations for sustainable intensification used for poverty alleviation and improving nutritional status of young children and mothers, while maintaining ecosystem stability. </a:t>
            </a:r>
            <a:endParaRPr lang="en-AU" sz="2400" dirty="0" smtClean="0">
              <a:latin typeface="Arial" pitchFamily="34" charset="0"/>
              <a:cs typeface="Arial" pitchFamily="34" charset="0"/>
            </a:endParaRPr>
          </a:p>
          <a:p>
            <a:pPr marL="457200" indent="-457200" algn="just">
              <a:spcBef>
                <a:spcPts val="1400"/>
              </a:spcBef>
              <a:buFont typeface="+mj-lt"/>
              <a:buAutoNum type="arabicPeriod"/>
            </a:pPr>
            <a:r>
              <a:rPr lang="en-US" sz="2400" dirty="0" smtClean="0">
                <a:latin typeface="Arial" pitchFamily="34" charset="0"/>
                <a:cs typeface="Arial" pitchFamily="34" charset="0"/>
              </a:rPr>
              <a:t>The aggregated impact of integrated, innovative farming practices at the household level is used to improve the understanding of ecosystem stability (at the landscape level).</a:t>
            </a:r>
            <a:endParaRPr lang="en-AU" sz="24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heme1">
  <a:themeElements>
    <a:clrScheme name="Annek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nnek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rgbClr val="FFCC00"/>
            </a:solidFill>
            <a:effectLst>
              <a:outerShdw blurRad="38100" dist="38100" dir="2700000" algn="tl">
                <a:srgbClr val="000000">
                  <a:alpha val="43137"/>
                </a:srgbClr>
              </a:outerShdw>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rgbClr val="FFCC00"/>
            </a:solidFill>
            <a:effectLst>
              <a:outerShdw blurRad="38100" dist="38100" dir="2700000" algn="tl">
                <a:srgbClr val="000000">
                  <a:alpha val="43137"/>
                </a:srgbClr>
              </a:outerShdw>
            </a:effectLst>
            <a:latin typeface="Verdana" pitchFamily="34" charset="0"/>
          </a:defRPr>
        </a:defPPr>
      </a:lstStyle>
    </a:lnDef>
  </a:objectDefaults>
  <a:extraClrSchemeLst>
    <a:extraClrScheme>
      <a:clrScheme name="Annek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nnek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nnek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nnek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nnek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nnek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nnek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823</TotalTime>
  <Words>1126</Words>
  <Application>Microsoft Office PowerPoint</Application>
  <PresentationFormat>On-screen Show (4:3)</PresentationFormat>
  <Paragraphs>157</Paragraphs>
  <Slides>15</Slides>
  <Notes>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Theme1</vt:lpstr>
      <vt:lpstr>Office Theme</vt:lpstr>
      <vt:lpstr>Slide 1</vt:lpstr>
      <vt:lpstr>Research Design: Guiding Principles</vt:lpstr>
      <vt:lpstr>Overview</vt:lpstr>
      <vt:lpstr>Constraints and Opportunities</vt:lpstr>
      <vt:lpstr>Constraints and Opportunities (cont’d)</vt:lpstr>
      <vt:lpstr>Purpose</vt:lpstr>
      <vt:lpstr>Research Objectives</vt:lpstr>
      <vt:lpstr>Development Objectives</vt:lpstr>
      <vt:lpstr>Research outcomes</vt:lpstr>
      <vt:lpstr>Development Outcomes</vt:lpstr>
      <vt:lpstr>Guiding Principles &amp; Conceptual Framework</vt:lpstr>
      <vt:lpstr>Guiding Principles &amp; Conceptual Framework</vt:lpstr>
      <vt:lpstr>Slide 13</vt:lpstr>
      <vt:lpstr>Research Hypotheses</vt:lpstr>
      <vt:lpstr>Research Outputs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Naomie</dc:creator>
  <cp:lastModifiedBy>Naomie</cp:lastModifiedBy>
  <cp:revision>167</cp:revision>
  <dcterms:created xsi:type="dcterms:W3CDTF">2012-09-03T08:56:26Z</dcterms:created>
  <dcterms:modified xsi:type="dcterms:W3CDTF">2012-09-04T15:39:49Z</dcterms:modified>
</cp:coreProperties>
</file>